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3" r:id="rId8"/>
    <p:sldId id="261" r:id="rId9"/>
    <p:sldId id="267" r:id="rId10"/>
    <p:sldId id="269" r:id="rId11"/>
    <p:sldId id="270" r:id="rId12"/>
  </p:sldIdLst>
  <p:sldSz cx="18288000" cy="10287000"/>
  <p:notesSz cx="6858000" cy="9144000"/>
  <p:embeddedFontLst>
    <p:embeddedFont>
      <p:font typeface="Inter Medium" panose="020B0604020202020204" charset="0"/>
      <p:regular r:id="rId13"/>
    </p:embeddedFont>
    <p:embeddedFont>
      <p:font typeface="Open Sans" panose="020B0604020202020204" charset="0"/>
      <p:regular r:id="rId14"/>
    </p:embeddedFont>
    <p:embeddedFont>
      <p:font typeface="Inter Ultra-Bold" panose="020B0604020202020204" charset="0"/>
      <p:regular r:id="rId15"/>
    </p:embeddedFont>
    <p:embeddedFont>
      <p:font typeface="Inter Bold" panose="020B0604020202020204" charset="0"/>
      <p:regular r:id="rId16"/>
    </p:embeddedFont>
    <p:embeddedFont>
      <p:font typeface="Montserrat Semi-Bold" panose="020B0604020202020204" charset="0"/>
      <p:regular r:id="rId17"/>
    </p:embeddedFont>
    <p:embeddedFont>
      <p:font typeface="Open Sans Bold" panose="020B0604020202020204" charset="0"/>
      <p:regular r:id="rId18"/>
    </p:embeddedFont>
    <p:embeddedFont>
      <p:font typeface="Calibri" panose="020F0502020204030204" pitchFamily="34" charset="0"/>
      <p:regular r:id="rId19"/>
      <p:bold r:id="rId20"/>
      <p:italic r:id="rId21"/>
      <p:boldItalic r:id="rId22"/>
    </p:embeddedFont>
    <p:embeddedFont>
      <p:font typeface="Open Sans Semi-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726D"/>
    <a:srgbClr val="EAE4D2"/>
    <a:srgbClr val="006600"/>
    <a:srgbClr val="B2B2B2"/>
    <a:srgbClr val="33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69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0.svg>
</file>

<file path=ppt/media/image11.png>
</file>

<file path=ppt/media/image12.png>
</file>

<file path=ppt/media/image13.jpeg>
</file>

<file path=ppt/media/image14.jpg>
</file>

<file path=ppt/media/image2.jpeg>
</file>

<file path=ppt/media/image3.jpeg>
</file>

<file path=ppt/media/image4.png>
</file>

<file path=ppt/media/image4.svg>
</file>

<file path=ppt/media/image5.jpeg>
</file>

<file path=ppt/media/image6.jpe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59" y="6802807"/>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a:off x="1074658" y="8563446"/>
            <a:ext cx="16138684" cy="0"/>
          </a:xfrm>
          <a:prstGeom prst="line">
            <a:avLst/>
          </a:prstGeom>
          <a:ln w="38100" cap="flat">
            <a:solidFill>
              <a:srgbClr val="17726D"/>
            </a:solidFill>
            <a:prstDash val="solid"/>
            <a:headEnd type="none" w="sm" len="sm"/>
            <a:tailEnd type="none" w="sm" len="sm"/>
          </a:ln>
        </p:spPr>
      </p:sp>
      <p:grpSp>
        <p:nvGrpSpPr>
          <p:cNvPr id="6" name="Group 6"/>
          <p:cNvGrpSpPr/>
          <p:nvPr/>
        </p:nvGrpSpPr>
        <p:grpSpPr>
          <a:xfrm>
            <a:off x="10785978" y="1231643"/>
            <a:ext cx="4758515" cy="475851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1074658" y="5553371"/>
            <a:ext cx="447675" cy="44767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15972039" y="656036"/>
            <a:ext cx="1241303" cy="575606"/>
            <a:chOff x="0" y="0"/>
            <a:chExt cx="326928" cy="151600"/>
          </a:xfrm>
        </p:grpSpPr>
        <p:sp>
          <p:nvSpPr>
            <p:cNvPr id="14" name="Freeform 14"/>
            <p:cNvSpPr/>
            <p:nvPr/>
          </p:nvSpPr>
          <p:spPr>
            <a:xfrm>
              <a:off x="0" y="0"/>
              <a:ext cx="326928" cy="151600"/>
            </a:xfrm>
            <a:custGeom>
              <a:avLst/>
              <a:gdLst/>
              <a:ahLst/>
              <a:cxnLst/>
              <a:rect l="l" t="t" r="r" b="b"/>
              <a:pathLst>
                <a:path w="326928" h="151600">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id="15" name="TextBox 15"/>
            <p:cNvSpPr txBox="1"/>
            <p:nvPr/>
          </p:nvSpPr>
          <p:spPr>
            <a:xfrm>
              <a:off x="0" y="-47625"/>
              <a:ext cx="326928" cy="199225"/>
            </a:xfrm>
            <a:prstGeom prst="rect">
              <a:avLst/>
            </a:prstGeom>
          </p:spPr>
          <p:txBody>
            <a:bodyPr lIns="50800" tIns="50800" rIns="50800" bIns="50800" rtlCol="0" anchor="ctr"/>
            <a:lstStyle/>
            <a:p>
              <a:pPr algn="ctr">
                <a:lnSpc>
                  <a:spcPts val="2479"/>
                </a:lnSpc>
              </a:pPr>
              <a:endParaRPr/>
            </a:p>
          </p:txBody>
        </p:sp>
      </p:grpSp>
      <p:sp>
        <p:nvSpPr>
          <p:cNvPr id="16" name="Freeform 16"/>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a:extLst>
                <a:ext uri="{96DAC541-7B7A-43D3-8B79-37D633B846F1}">
                  <asvg:svgBlip xmlns="" xmlns:asvg="http://schemas.microsoft.com/office/drawing/2016/SVG/main" r:embed="rId5"/>
                </a:ext>
              </a:extLst>
            </a:blip>
            <a:stretch>
              <a:fillRect/>
            </a:stretch>
          </a:blipFill>
        </p:spPr>
      </p:sp>
      <p:sp>
        <p:nvSpPr>
          <p:cNvPr id="17" name="TextBox 17"/>
          <p:cNvSpPr txBox="1"/>
          <p:nvPr/>
        </p:nvSpPr>
        <p:spPr>
          <a:xfrm>
            <a:off x="981075" y="2884046"/>
            <a:ext cx="14166687" cy="2395849"/>
          </a:xfrm>
          <a:prstGeom prst="rect">
            <a:avLst/>
          </a:prstGeom>
        </p:spPr>
        <p:txBody>
          <a:bodyPr lIns="0" tIns="0" rIns="0" bIns="0" rtlCol="0" anchor="t">
            <a:spAutoFit/>
          </a:bodyPr>
          <a:lstStyle/>
          <a:p>
            <a:pPr algn="l">
              <a:lnSpc>
                <a:spcPts val="21873"/>
              </a:lnSpc>
            </a:pPr>
            <a:r>
              <a:rPr lang="en-US" sz="8000" dirty="0" smtClean="0">
                <a:solidFill>
                  <a:srgbClr val="17726D"/>
                </a:solidFill>
                <a:latin typeface="Inter Bold"/>
                <a:ea typeface="Inter Bold"/>
                <a:cs typeface="Inter Bold"/>
                <a:sym typeface="Inter Bold"/>
              </a:rPr>
              <a:t>MarketBridge Solutions </a:t>
            </a:r>
            <a:endParaRPr lang="en-US" sz="8000" dirty="0">
              <a:solidFill>
                <a:srgbClr val="17726D"/>
              </a:solidFill>
              <a:latin typeface="Inter Bold"/>
              <a:ea typeface="Inter Bold"/>
              <a:cs typeface="Inter Bold"/>
              <a:sym typeface="Inter Bold"/>
            </a:endParaRPr>
          </a:p>
        </p:txBody>
      </p:sp>
      <p:sp>
        <p:nvSpPr>
          <p:cNvPr id="25" name="TextBox 25"/>
          <p:cNvSpPr txBox="1"/>
          <p:nvPr/>
        </p:nvSpPr>
        <p:spPr>
          <a:xfrm>
            <a:off x="1690843" y="5507968"/>
            <a:ext cx="8069342" cy="481330"/>
          </a:xfrm>
          <a:prstGeom prst="rect">
            <a:avLst/>
          </a:prstGeom>
        </p:spPr>
        <p:txBody>
          <a:bodyPr lIns="0" tIns="0" rIns="0" bIns="0" rtlCol="0" anchor="t">
            <a:spAutoFit/>
          </a:bodyPr>
          <a:lstStyle/>
          <a:p>
            <a:pPr marL="0" lvl="0" indent="0" algn="l">
              <a:lnSpc>
                <a:spcPts val="3919"/>
              </a:lnSpc>
            </a:pPr>
            <a:r>
              <a:rPr lang="en-US" sz="2799" spc="207" dirty="0" smtClean="0">
                <a:solidFill>
                  <a:srgbClr val="000000"/>
                </a:solidFill>
                <a:latin typeface="Open Sans Semi-Bold"/>
                <a:ea typeface="Open Sans Semi-Bold"/>
                <a:cs typeface="Open Sans Semi-Bold"/>
                <a:sym typeface="Open Sans Semi-Bold"/>
              </a:rPr>
              <a:t>IDEATION</a:t>
            </a:r>
            <a:endParaRPr lang="en-US" sz="2799" spc="207" dirty="0">
              <a:solidFill>
                <a:srgbClr val="000000"/>
              </a:solidFill>
              <a:latin typeface="Open Sans Semi-Bold"/>
              <a:ea typeface="Open Sans Semi-Bold"/>
              <a:cs typeface="Open Sans Semi-Bold"/>
              <a:sym typeface="Open Sans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6864229"/>
            <a:ext cx="18288000" cy="3422771"/>
            <a:chOff x="0" y="0"/>
            <a:chExt cx="4816593" cy="901471"/>
          </a:xfrm>
        </p:grpSpPr>
        <p:sp>
          <p:nvSpPr>
            <p:cNvPr id="3" name="Freeform 3"/>
            <p:cNvSpPr/>
            <p:nvPr/>
          </p:nvSpPr>
          <p:spPr>
            <a:xfrm>
              <a:off x="0" y="0"/>
              <a:ext cx="4816592" cy="901471"/>
            </a:xfrm>
            <a:custGeom>
              <a:avLst/>
              <a:gdLst/>
              <a:ahLst/>
              <a:cxnLst/>
              <a:rect l="l" t="t" r="r" b="b"/>
              <a:pathLst>
                <a:path w="4816592" h="901471">
                  <a:moveTo>
                    <a:pt x="0" y="0"/>
                  </a:moveTo>
                  <a:lnTo>
                    <a:pt x="4816592" y="0"/>
                  </a:lnTo>
                  <a:lnTo>
                    <a:pt x="4816592" y="901471"/>
                  </a:lnTo>
                  <a:lnTo>
                    <a:pt x="0" y="901471"/>
                  </a:lnTo>
                  <a:close/>
                </a:path>
              </a:pathLst>
            </a:custGeom>
            <a:solidFill>
              <a:srgbClr val="F6F6F6"/>
            </a:solidFill>
          </p:spPr>
        </p:sp>
        <p:sp>
          <p:nvSpPr>
            <p:cNvPr id="4" name="TextBox 4"/>
            <p:cNvSpPr txBox="1"/>
            <p:nvPr/>
          </p:nvSpPr>
          <p:spPr>
            <a:xfrm>
              <a:off x="0" y="-47625"/>
              <a:ext cx="4816593" cy="949096"/>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2720853" y="2436296"/>
            <a:ext cx="5433248" cy="6801722"/>
            <a:chOff x="0" y="0"/>
            <a:chExt cx="812800" cy="1017520"/>
          </a:xfrm>
        </p:grpSpPr>
        <p:sp>
          <p:nvSpPr>
            <p:cNvPr id="6" name="Freeform 6"/>
            <p:cNvSpPr/>
            <p:nvPr/>
          </p:nvSpPr>
          <p:spPr>
            <a:xfrm>
              <a:off x="0" y="0"/>
              <a:ext cx="812800" cy="1017520"/>
            </a:xfrm>
            <a:custGeom>
              <a:avLst/>
              <a:gdLst/>
              <a:ahLst/>
              <a:cxnLst/>
              <a:rect l="l" t="t" r="r" b="b"/>
              <a:pathLst>
                <a:path w="812800" h="1017520">
                  <a:moveTo>
                    <a:pt x="126817" y="0"/>
                  </a:moveTo>
                  <a:lnTo>
                    <a:pt x="685982" y="0"/>
                  </a:lnTo>
                  <a:cubicBezTo>
                    <a:pt x="719617" y="0"/>
                    <a:pt x="751873" y="13361"/>
                    <a:pt x="775656" y="37144"/>
                  </a:cubicBezTo>
                  <a:cubicBezTo>
                    <a:pt x="799439" y="60927"/>
                    <a:pt x="812800" y="93183"/>
                    <a:pt x="812800" y="126817"/>
                  </a:cubicBezTo>
                  <a:lnTo>
                    <a:pt x="812800" y="890703"/>
                  </a:lnTo>
                  <a:cubicBezTo>
                    <a:pt x="812800" y="924337"/>
                    <a:pt x="799439" y="956593"/>
                    <a:pt x="775656" y="980376"/>
                  </a:cubicBezTo>
                  <a:cubicBezTo>
                    <a:pt x="751873" y="1004159"/>
                    <a:pt x="719617" y="1017520"/>
                    <a:pt x="685982" y="1017520"/>
                  </a:cubicBezTo>
                  <a:lnTo>
                    <a:pt x="126817" y="1017520"/>
                  </a:lnTo>
                  <a:cubicBezTo>
                    <a:pt x="93183" y="1017520"/>
                    <a:pt x="60927" y="1004159"/>
                    <a:pt x="37144" y="980376"/>
                  </a:cubicBezTo>
                  <a:cubicBezTo>
                    <a:pt x="13361" y="956593"/>
                    <a:pt x="0" y="924337"/>
                    <a:pt x="0" y="890703"/>
                  </a:cubicBezTo>
                  <a:lnTo>
                    <a:pt x="0" y="126817"/>
                  </a:lnTo>
                  <a:cubicBezTo>
                    <a:pt x="0" y="93183"/>
                    <a:pt x="13361" y="60927"/>
                    <a:pt x="37144" y="37144"/>
                  </a:cubicBezTo>
                  <a:cubicBezTo>
                    <a:pt x="60927" y="13361"/>
                    <a:pt x="93183" y="0"/>
                    <a:pt x="126817" y="0"/>
                  </a:cubicBezTo>
                  <a:close/>
                </a:path>
              </a:pathLst>
            </a:custGeom>
            <a:solidFill>
              <a:srgbClr val="EAE4D2"/>
            </a:solidFill>
          </p:spPr>
        </p:sp>
        <p:sp>
          <p:nvSpPr>
            <p:cNvPr id="7" name="TextBox 7"/>
            <p:cNvSpPr txBox="1"/>
            <p:nvPr/>
          </p:nvSpPr>
          <p:spPr>
            <a:xfrm>
              <a:off x="0" y="-38100"/>
              <a:ext cx="812800" cy="1055620"/>
            </a:xfrm>
            <a:prstGeom prst="rect">
              <a:avLst/>
            </a:prstGeom>
          </p:spPr>
          <p:txBody>
            <a:bodyPr lIns="50800" tIns="50800" rIns="50800" bIns="50800" rtlCol="0" anchor="ctr"/>
            <a:lstStyle/>
            <a:p>
              <a:pPr algn="ctr">
                <a:lnSpc>
                  <a:spcPts val="2901"/>
                </a:lnSpc>
              </a:pPr>
              <a:endParaRPr/>
            </a:p>
          </p:txBody>
        </p:sp>
      </p:grpSp>
      <p:grpSp>
        <p:nvGrpSpPr>
          <p:cNvPr id="25" name="Group 25"/>
          <p:cNvGrpSpPr/>
          <p:nvPr/>
        </p:nvGrpSpPr>
        <p:grpSpPr>
          <a:xfrm>
            <a:off x="10776187" y="2436296"/>
            <a:ext cx="5433248" cy="6801722"/>
            <a:chOff x="0" y="0"/>
            <a:chExt cx="812800" cy="1017520"/>
          </a:xfrm>
        </p:grpSpPr>
        <p:sp>
          <p:nvSpPr>
            <p:cNvPr id="26" name="Freeform 26"/>
            <p:cNvSpPr/>
            <p:nvPr/>
          </p:nvSpPr>
          <p:spPr>
            <a:xfrm>
              <a:off x="0" y="0"/>
              <a:ext cx="812800" cy="1017520"/>
            </a:xfrm>
            <a:custGeom>
              <a:avLst/>
              <a:gdLst/>
              <a:ahLst/>
              <a:cxnLst/>
              <a:rect l="l" t="t" r="r" b="b"/>
              <a:pathLst>
                <a:path w="812800" h="1017520">
                  <a:moveTo>
                    <a:pt x="126817" y="0"/>
                  </a:moveTo>
                  <a:lnTo>
                    <a:pt x="685982" y="0"/>
                  </a:lnTo>
                  <a:cubicBezTo>
                    <a:pt x="719617" y="0"/>
                    <a:pt x="751873" y="13361"/>
                    <a:pt x="775656" y="37144"/>
                  </a:cubicBezTo>
                  <a:cubicBezTo>
                    <a:pt x="799439" y="60927"/>
                    <a:pt x="812800" y="93183"/>
                    <a:pt x="812800" y="126817"/>
                  </a:cubicBezTo>
                  <a:lnTo>
                    <a:pt x="812800" y="890703"/>
                  </a:lnTo>
                  <a:cubicBezTo>
                    <a:pt x="812800" y="924337"/>
                    <a:pt x="799439" y="956593"/>
                    <a:pt x="775656" y="980376"/>
                  </a:cubicBezTo>
                  <a:cubicBezTo>
                    <a:pt x="751873" y="1004159"/>
                    <a:pt x="719617" y="1017520"/>
                    <a:pt x="685982" y="1017520"/>
                  </a:cubicBezTo>
                  <a:lnTo>
                    <a:pt x="126817" y="1017520"/>
                  </a:lnTo>
                  <a:cubicBezTo>
                    <a:pt x="93183" y="1017520"/>
                    <a:pt x="60927" y="1004159"/>
                    <a:pt x="37144" y="980376"/>
                  </a:cubicBezTo>
                  <a:cubicBezTo>
                    <a:pt x="13361" y="956593"/>
                    <a:pt x="0" y="924337"/>
                    <a:pt x="0" y="890703"/>
                  </a:cubicBezTo>
                  <a:lnTo>
                    <a:pt x="0" y="126817"/>
                  </a:lnTo>
                  <a:cubicBezTo>
                    <a:pt x="0" y="93183"/>
                    <a:pt x="13361" y="60927"/>
                    <a:pt x="37144" y="37144"/>
                  </a:cubicBezTo>
                  <a:cubicBezTo>
                    <a:pt x="60927" y="13361"/>
                    <a:pt x="93183" y="0"/>
                    <a:pt x="126817" y="0"/>
                  </a:cubicBezTo>
                  <a:close/>
                </a:path>
              </a:pathLst>
            </a:custGeom>
            <a:solidFill>
              <a:srgbClr val="17726D"/>
            </a:solidFill>
          </p:spPr>
        </p:sp>
        <p:sp>
          <p:nvSpPr>
            <p:cNvPr id="27" name="TextBox 27"/>
            <p:cNvSpPr txBox="1"/>
            <p:nvPr/>
          </p:nvSpPr>
          <p:spPr>
            <a:xfrm>
              <a:off x="0" y="-38100"/>
              <a:ext cx="812800" cy="1055620"/>
            </a:xfrm>
            <a:prstGeom prst="rect">
              <a:avLst/>
            </a:prstGeom>
          </p:spPr>
          <p:txBody>
            <a:bodyPr lIns="50800" tIns="50800" rIns="50800" bIns="50800" rtlCol="0" anchor="ctr"/>
            <a:lstStyle/>
            <a:p>
              <a:pPr algn="ctr">
                <a:lnSpc>
                  <a:spcPts val="2901"/>
                </a:lnSpc>
              </a:pPr>
              <a:endParaRPr/>
            </a:p>
          </p:txBody>
        </p:sp>
      </p:grpSp>
      <p:grpSp>
        <p:nvGrpSpPr>
          <p:cNvPr id="65" name="Group 65"/>
          <p:cNvGrpSpPr/>
          <p:nvPr/>
        </p:nvGrpSpPr>
        <p:grpSpPr>
          <a:xfrm>
            <a:off x="0" y="457494"/>
            <a:ext cx="18288000" cy="1495425"/>
            <a:chOff x="0" y="0"/>
            <a:chExt cx="4816593" cy="393857"/>
          </a:xfrm>
        </p:grpSpPr>
        <p:sp>
          <p:nvSpPr>
            <p:cNvPr id="66" name="Freeform 66"/>
            <p:cNvSpPr/>
            <p:nvPr/>
          </p:nvSpPr>
          <p:spPr>
            <a:xfrm>
              <a:off x="0" y="0"/>
              <a:ext cx="4816592" cy="393857"/>
            </a:xfrm>
            <a:custGeom>
              <a:avLst/>
              <a:gdLst/>
              <a:ahLst/>
              <a:cxnLst/>
              <a:rect l="l" t="t" r="r" b="b"/>
              <a:pathLst>
                <a:path w="4816592" h="393857">
                  <a:moveTo>
                    <a:pt x="0" y="0"/>
                  </a:moveTo>
                  <a:lnTo>
                    <a:pt x="4816592" y="0"/>
                  </a:lnTo>
                  <a:lnTo>
                    <a:pt x="4816592" y="393857"/>
                  </a:lnTo>
                  <a:lnTo>
                    <a:pt x="0" y="393857"/>
                  </a:lnTo>
                  <a:close/>
                </a:path>
              </a:pathLst>
            </a:custGeom>
            <a:solidFill>
              <a:srgbClr val="17726D"/>
            </a:solidFill>
          </p:spPr>
        </p:sp>
        <p:sp>
          <p:nvSpPr>
            <p:cNvPr id="67" name="TextBox 67"/>
            <p:cNvSpPr txBox="1"/>
            <p:nvPr/>
          </p:nvSpPr>
          <p:spPr>
            <a:xfrm>
              <a:off x="0" y="-47625"/>
              <a:ext cx="4816593" cy="441482"/>
            </a:xfrm>
            <a:prstGeom prst="rect">
              <a:avLst/>
            </a:prstGeom>
          </p:spPr>
          <p:txBody>
            <a:bodyPr lIns="50800" tIns="50800" rIns="50800" bIns="50800" rtlCol="0" anchor="ctr"/>
            <a:lstStyle/>
            <a:p>
              <a:pPr algn="ctr">
                <a:lnSpc>
                  <a:spcPts val="2479"/>
                </a:lnSpc>
              </a:pPr>
              <a:endParaRPr/>
            </a:p>
          </p:txBody>
        </p:sp>
      </p:grpSp>
      <p:sp>
        <p:nvSpPr>
          <p:cNvPr id="69" name="TextBox 69"/>
          <p:cNvSpPr txBox="1"/>
          <p:nvPr/>
        </p:nvSpPr>
        <p:spPr>
          <a:xfrm>
            <a:off x="3054811" y="7613843"/>
            <a:ext cx="4765332" cy="371897"/>
          </a:xfrm>
          <a:prstGeom prst="rect">
            <a:avLst/>
          </a:prstGeom>
        </p:spPr>
        <p:txBody>
          <a:bodyPr wrap="square" lIns="0" tIns="0" rIns="0" bIns="0" rtlCol="0" anchor="t">
            <a:spAutoFit/>
          </a:bodyPr>
          <a:lstStyle/>
          <a:p>
            <a:pPr marL="0" lvl="0" indent="0" algn="ctr">
              <a:lnSpc>
                <a:spcPts val="2940"/>
              </a:lnSpc>
              <a:spcBef>
                <a:spcPct val="0"/>
              </a:spcBef>
            </a:pPr>
            <a:r>
              <a:rPr lang="en-US" sz="3600" dirty="0" err="1" smtClean="0">
                <a:solidFill>
                  <a:srgbClr val="000000"/>
                </a:solidFill>
                <a:latin typeface="Montserrat Semi-Bold"/>
                <a:ea typeface="Montserrat Semi-Bold"/>
                <a:cs typeface="Montserrat Semi-Bold"/>
                <a:sym typeface="Montserrat Semi-Bold"/>
              </a:rPr>
              <a:t>Madhura</a:t>
            </a:r>
            <a:r>
              <a:rPr lang="en-US" sz="3600" dirty="0" smtClean="0">
                <a:solidFill>
                  <a:srgbClr val="000000"/>
                </a:solidFill>
                <a:latin typeface="Montserrat Semi-Bold"/>
                <a:ea typeface="Montserrat Semi-Bold"/>
                <a:cs typeface="Montserrat Semi-Bold"/>
                <a:sym typeface="Montserrat Semi-Bold"/>
              </a:rPr>
              <a:t> </a:t>
            </a:r>
            <a:r>
              <a:rPr lang="en-US" sz="3600" dirty="0" err="1" smtClean="0">
                <a:solidFill>
                  <a:srgbClr val="000000"/>
                </a:solidFill>
                <a:latin typeface="Montserrat Semi-Bold"/>
                <a:ea typeface="Montserrat Semi-Bold"/>
                <a:cs typeface="Montserrat Semi-Bold"/>
                <a:sym typeface="Montserrat Semi-Bold"/>
              </a:rPr>
              <a:t>Ghatage</a:t>
            </a:r>
            <a:r>
              <a:rPr lang="en-US" sz="3600" dirty="0" smtClean="0">
                <a:solidFill>
                  <a:srgbClr val="000000"/>
                </a:solidFill>
                <a:latin typeface="Montserrat Semi-Bold"/>
                <a:ea typeface="Montserrat Semi-Bold"/>
                <a:cs typeface="Montserrat Semi-Bold"/>
                <a:sym typeface="Montserrat Semi-Bold"/>
              </a:rPr>
              <a:t> </a:t>
            </a:r>
            <a:endParaRPr lang="en-US" sz="3600" dirty="0">
              <a:solidFill>
                <a:srgbClr val="000000"/>
              </a:solidFill>
              <a:latin typeface="Montserrat Semi-Bold"/>
              <a:ea typeface="Montserrat Semi-Bold"/>
              <a:cs typeface="Montserrat Semi-Bold"/>
              <a:sym typeface="Montserrat Semi-Bold"/>
            </a:endParaRPr>
          </a:p>
        </p:txBody>
      </p:sp>
      <p:sp>
        <p:nvSpPr>
          <p:cNvPr id="71" name="TextBox 71"/>
          <p:cNvSpPr txBox="1"/>
          <p:nvPr/>
        </p:nvSpPr>
        <p:spPr>
          <a:xfrm>
            <a:off x="11295123" y="7595949"/>
            <a:ext cx="4395376" cy="371897"/>
          </a:xfrm>
          <a:prstGeom prst="rect">
            <a:avLst/>
          </a:prstGeom>
        </p:spPr>
        <p:txBody>
          <a:bodyPr wrap="square" lIns="0" tIns="0" rIns="0" bIns="0" rtlCol="0" anchor="t">
            <a:spAutoFit/>
          </a:bodyPr>
          <a:lstStyle/>
          <a:p>
            <a:pPr marL="0" lvl="0" indent="0" algn="ctr">
              <a:lnSpc>
                <a:spcPts val="2940"/>
              </a:lnSpc>
              <a:spcBef>
                <a:spcPct val="0"/>
              </a:spcBef>
            </a:pPr>
            <a:r>
              <a:rPr lang="en-US" sz="4000" dirty="0" err="1" smtClean="0">
                <a:solidFill>
                  <a:srgbClr val="FFFFFF"/>
                </a:solidFill>
                <a:latin typeface="Montserrat Semi-Bold"/>
                <a:ea typeface="Montserrat Semi-Bold"/>
                <a:cs typeface="Montserrat Semi-Bold"/>
                <a:sym typeface="Montserrat Semi-Bold"/>
              </a:rPr>
              <a:t>Laxmi</a:t>
            </a:r>
            <a:r>
              <a:rPr lang="en-US" sz="4000" dirty="0" smtClean="0">
                <a:solidFill>
                  <a:srgbClr val="FFFFFF"/>
                </a:solidFill>
                <a:latin typeface="Montserrat Semi-Bold"/>
                <a:ea typeface="Montserrat Semi-Bold"/>
                <a:cs typeface="Montserrat Semi-Bold"/>
                <a:sym typeface="Montserrat Semi-Bold"/>
              </a:rPr>
              <a:t> </a:t>
            </a:r>
            <a:r>
              <a:rPr lang="en-US" sz="4000" dirty="0" err="1" smtClean="0">
                <a:solidFill>
                  <a:srgbClr val="FFFFFF"/>
                </a:solidFill>
                <a:latin typeface="Montserrat Semi-Bold"/>
                <a:ea typeface="Montserrat Semi-Bold"/>
                <a:cs typeface="Montserrat Semi-Bold"/>
                <a:sym typeface="Montserrat Semi-Bold"/>
              </a:rPr>
              <a:t>Wandare</a:t>
            </a:r>
            <a:r>
              <a:rPr lang="en-US" sz="4000" dirty="0" smtClean="0">
                <a:solidFill>
                  <a:srgbClr val="FFFFFF"/>
                </a:solidFill>
                <a:latin typeface="Montserrat Semi-Bold"/>
                <a:ea typeface="Montserrat Semi-Bold"/>
                <a:cs typeface="Montserrat Semi-Bold"/>
                <a:sym typeface="Montserrat Semi-Bold"/>
              </a:rPr>
              <a:t> </a:t>
            </a:r>
            <a:endParaRPr lang="en-US" sz="4000" dirty="0">
              <a:solidFill>
                <a:srgbClr val="FFFFFF"/>
              </a:solidFill>
              <a:latin typeface="Montserrat Semi-Bold"/>
              <a:ea typeface="Montserrat Semi-Bold"/>
              <a:cs typeface="Montserrat Semi-Bold"/>
              <a:sym typeface="Montserrat Semi-Bold"/>
            </a:endParaRPr>
          </a:p>
        </p:txBody>
      </p:sp>
      <p:sp>
        <p:nvSpPr>
          <p:cNvPr id="75" name="TextBox 75"/>
          <p:cNvSpPr txBox="1"/>
          <p:nvPr/>
        </p:nvSpPr>
        <p:spPr>
          <a:xfrm>
            <a:off x="839945" y="765151"/>
            <a:ext cx="8147912" cy="984885"/>
          </a:xfrm>
          <a:prstGeom prst="rect">
            <a:avLst/>
          </a:prstGeom>
        </p:spPr>
        <p:txBody>
          <a:bodyPr lIns="0" tIns="0" rIns="0" bIns="0" rtlCol="0" anchor="t">
            <a:spAutoFit/>
          </a:bodyPr>
          <a:lstStyle/>
          <a:p>
            <a:pPr algn="l">
              <a:lnSpc>
                <a:spcPts val="7560"/>
              </a:lnSpc>
            </a:pPr>
            <a:r>
              <a:rPr lang="en-US" sz="7200" dirty="0" smtClean="0">
                <a:solidFill>
                  <a:srgbClr val="FFFFFF"/>
                </a:solidFill>
                <a:latin typeface="Inter Bold"/>
                <a:ea typeface="Inter Bold"/>
                <a:cs typeface="Inter Bold"/>
                <a:sym typeface="Inter Bold"/>
              </a:rPr>
              <a:t>TEAM</a:t>
            </a:r>
            <a:endParaRPr lang="en-US" sz="7200" dirty="0">
              <a:solidFill>
                <a:srgbClr val="FFFFFF"/>
              </a:solidFill>
              <a:latin typeface="Inter Bold"/>
              <a:ea typeface="Inter Bold"/>
              <a:cs typeface="Inter Bold"/>
              <a:sym typeface="Inter Bold"/>
            </a:endParaRPr>
          </a:p>
        </p:txBody>
      </p:sp>
      <p:pic>
        <p:nvPicPr>
          <p:cNvPr id="76" name="Picture 75"/>
          <p:cNvPicPr>
            <a:picLocks noChangeAspect="1"/>
          </p:cNvPicPr>
          <p:nvPr/>
        </p:nvPicPr>
        <p:blipFill rotWithShape="1">
          <a:blip r:embed="rId2" cstate="print">
            <a:extLst>
              <a:ext uri="{28A0092B-C50C-407E-A947-70E740481C1C}">
                <a14:useLocalDpi xmlns:a14="http://schemas.microsoft.com/office/drawing/2010/main" val="0"/>
              </a:ext>
            </a:extLst>
          </a:blip>
          <a:srcRect l="-11205" t="7370" r="-7161" b="-296"/>
          <a:stretch/>
        </p:blipFill>
        <p:spPr>
          <a:xfrm>
            <a:off x="3915025" y="3818961"/>
            <a:ext cx="3044903" cy="3087974"/>
          </a:xfrm>
          <a:prstGeom prst="ellipse">
            <a:avLst/>
          </a:prstGeom>
          <a:ln w="190500" cap="rnd">
            <a:solidFill>
              <a:srgbClr val="EAE4D2"/>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pic>
        <p:nvPicPr>
          <p:cNvPr id="77" name="Picture 76"/>
          <p:cNvPicPr>
            <a:picLocks noChangeAspect="1"/>
          </p:cNvPicPr>
          <p:nvPr/>
        </p:nvPicPr>
        <p:blipFill rotWithShape="1">
          <a:blip r:embed="rId3">
            <a:extLst>
              <a:ext uri="{28A0092B-C50C-407E-A947-70E740481C1C}">
                <a14:useLocalDpi xmlns:a14="http://schemas.microsoft.com/office/drawing/2010/main" val="0"/>
              </a:ext>
            </a:extLst>
          </a:blip>
          <a:srcRect l="3054" t="-3574" r="-3054" b="3574"/>
          <a:stretch/>
        </p:blipFill>
        <p:spPr>
          <a:xfrm>
            <a:off x="12103514" y="3913036"/>
            <a:ext cx="2778594" cy="2848795"/>
          </a:xfrm>
          <a:prstGeom prst="ellipse">
            <a:avLst/>
          </a:prstGeom>
          <a:ln w="190500" cap="rnd">
            <a:solidFill>
              <a:srgbClr val="17726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59" y="6802807"/>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a:off x="1074658" y="8563446"/>
            <a:ext cx="16138684" cy="0"/>
          </a:xfrm>
          <a:prstGeom prst="line">
            <a:avLst/>
          </a:prstGeom>
          <a:ln w="38100" cap="flat">
            <a:solidFill>
              <a:srgbClr val="17726D"/>
            </a:solidFill>
            <a:prstDash val="solid"/>
            <a:headEnd type="none" w="sm" len="sm"/>
            <a:tailEnd type="none" w="sm" len="sm"/>
          </a:ln>
        </p:spPr>
      </p:sp>
      <p:grpSp>
        <p:nvGrpSpPr>
          <p:cNvPr id="6" name="Group 6"/>
          <p:cNvGrpSpPr/>
          <p:nvPr/>
        </p:nvGrpSpPr>
        <p:grpSpPr>
          <a:xfrm>
            <a:off x="10785978" y="1231643"/>
            <a:ext cx="4758515" cy="475851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1074658" y="5553371"/>
            <a:ext cx="447675" cy="44767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6" name="Freeform 16"/>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a:extLst>
                <a:ext uri="{96DAC541-7B7A-43D3-8B79-37D633B846F1}">
                  <asvg:svgBlip xmlns="" xmlns:asvg="http://schemas.microsoft.com/office/drawing/2016/SVG/main" r:embed="rId5"/>
                </a:ext>
              </a:extLst>
            </a:blip>
            <a:stretch>
              <a:fillRect/>
            </a:stretch>
          </a:blipFill>
        </p:spPr>
      </p:sp>
      <p:sp>
        <p:nvSpPr>
          <p:cNvPr id="17" name="TextBox 17"/>
          <p:cNvSpPr txBox="1"/>
          <p:nvPr/>
        </p:nvSpPr>
        <p:spPr>
          <a:xfrm>
            <a:off x="981075" y="2884046"/>
            <a:ext cx="14166687" cy="2669325"/>
          </a:xfrm>
          <a:prstGeom prst="rect">
            <a:avLst/>
          </a:prstGeom>
        </p:spPr>
        <p:txBody>
          <a:bodyPr lIns="0" tIns="0" rIns="0" bIns="0" rtlCol="0" anchor="t">
            <a:spAutoFit/>
          </a:bodyPr>
          <a:lstStyle/>
          <a:p>
            <a:pPr algn="l">
              <a:lnSpc>
                <a:spcPts val="21873"/>
              </a:lnSpc>
            </a:pPr>
            <a:r>
              <a:rPr lang="en-US" sz="15624">
                <a:solidFill>
                  <a:srgbClr val="17726D"/>
                </a:solidFill>
                <a:latin typeface="Inter Bold"/>
                <a:ea typeface="Inter Bold"/>
                <a:cs typeface="Inter Bold"/>
                <a:sym typeface="Inter Bold"/>
              </a:rPr>
              <a:t>THANK YOU</a:t>
            </a:r>
          </a:p>
        </p:txBody>
      </p:sp>
      <p:sp>
        <p:nvSpPr>
          <p:cNvPr id="25" name="TextBox 25"/>
          <p:cNvSpPr txBox="1"/>
          <p:nvPr/>
        </p:nvSpPr>
        <p:spPr>
          <a:xfrm>
            <a:off x="1690843" y="5507968"/>
            <a:ext cx="8069342" cy="481330"/>
          </a:xfrm>
          <a:prstGeom prst="rect">
            <a:avLst/>
          </a:prstGeom>
        </p:spPr>
        <p:txBody>
          <a:bodyPr lIns="0" tIns="0" rIns="0" bIns="0" rtlCol="0" anchor="t">
            <a:spAutoFit/>
          </a:bodyPr>
          <a:lstStyle/>
          <a:p>
            <a:pPr marL="0" lvl="0" indent="0" algn="l">
              <a:lnSpc>
                <a:spcPts val="3919"/>
              </a:lnSpc>
            </a:pPr>
            <a:r>
              <a:rPr lang="en-US" sz="2799" spc="207">
                <a:solidFill>
                  <a:srgbClr val="000000"/>
                </a:solidFill>
                <a:latin typeface="Open Sans Semi-Bold"/>
                <a:ea typeface="Open Sans Semi-Bold"/>
                <a:cs typeface="Open Sans Semi-Bold"/>
                <a:sym typeface="Open Sans Semi-Bold"/>
              </a:rPr>
              <a:t>FOR YOUR NICE ATTENTION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37101" y="4421381"/>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1979517" y="0"/>
            <a:ext cx="6308483" cy="10287000"/>
            <a:chOff x="0" y="0"/>
            <a:chExt cx="1661493" cy="2709333"/>
          </a:xfrm>
        </p:grpSpPr>
        <p:sp>
          <p:nvSpPr>
            <p:cNvPr id="6" name="Freeform 6"/>
            <p:cNvSpPr/>
            <p:nvPr/>
          </p:nvSpPr>
          <p:spPr>
            <a:xfrm>
              <a:off x="0" y="0"/>
              <a:ext cx="1661494" cy="2709333"/>
            </a:xfrm>
            <a:custGeom>
              <a:avLst/>
              <a:gdLst/>
              <a:ahLst/>
              <a:cxnLst/>
              <a:rect l="l" t="t" r="r" b="b"/>
              <a:pathLst>
                <a:path w="1661494" h="2709333">
                  <a:moveTo>
                    <a:pt x="0" y="0"/>
                  </a:moveTo>
                  <a:lnTo>
                    <a:pt x="1661494" y="0"/>
                  </a:lnTo>
                  <a:lnTo>
                    <a:pt x="1661494" y="2709333"/>
                  </a:lnTo>
                  <a:lnTo>
                    <a:pt x="0" y="2709333"/>
                  </a:lnTo>
                  <a:close/>
                </a:path>
              </a:pathLst>
            </a:custGeom>
            <a:solidFill>
              <a:srgbClr val="17726D"/>
            </a:solidFill>
          </p:spPr>
        </p:sp>
        <p:sp>
          <p:nvSpPr>
            <p:cNvPr id="7" name="TextBox 7"/>
            <p:cNvSpPr txBox="1"/>
            <p:nvPr/>
          </p:nvSpPr>
          <p:spPr>
            <a:xfrm>
              <a:off x="0" y="-47625"/>
              <a:ext cx="1661493" cy="2756958"/>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14598501" y="4663928"/>
            <a:ext cx="2660799" cy="266079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1" name="Group 11"/>
          <p:cNvGrpSpPr/>
          <p:nvPr/>
        </p:nvGrpSpPr>
        <p:grpSpPr>
          <a:xfrm>
            <a:off x="8002593" y="721973"/>
            <a:ext cx="9256707" cy="2965198"/>
            <a:chOff x="0" y="0"/>
            <a:chExt cx="12342277" cy="3953597"/>
          </a:xfrm>
        </p:grpSpPr>
        <p:pic>
          <p:nvPicPr>
            <p:cNvPr id="12" name="Picture 12"/>
            <p:cNvPicPr>
              <a:picLocks noChangeAspect="1"/>
            </p:cNvPicPr>
            <p:nvPr/>
          </p:nvPicPr>
          <p:blipFill>
            <a:blip r:embed="rId2"/>
            <a:srcRect t="56237" r="14633" b="2718"/>
            <a:stretch>
              <a:fillRect/>
            </a:stretch>
          </p:blipFill>
          <p:spPr>
            <a:xfrm>
              <a:off x="0" y="0"/>
              <a:ext cx="12342277" cy="3953597"/>
            </a:xfrm>
            <a:prstGeom prst="rect">
              <a:avLst/>
            </a:prstGeom>
          </p:spPr>
        </p:pic>
      </p:grpSp>
      <p:grpSp>
        <p:nvGrpSpPr>
          <p:cNvPr id="13" name="Group 13"/>
          <p:cNvGrpSpPr/>
          <p:nvPr/>
        </p:nvGrpSpPr>
        <p:grpSpPr>
          <a:xfrm>
            <a:off x="863539" y="5696948"/>
            <a:ext cx="969409" cy="986123"/>
            <a:chOff x="0" y="0"/>
            <a:chExt cx="812800" cy="826814"/>
          </a:xfrm>
        </p:grpSpPr>
        <p:sp>
          <p:nvSpPr>
            <p:cNvPr id="14" name="Freeform 14"/>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5" name="TextBox 15"/>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01</a:t>
              </a:r>
            </a:p>
          </p:txBody>
        </p:sp>
      </p:grpSp>
      <p:grpSp>
        <p:nvGrpSpPr>
          <p:cNvPr id="16" name="Group 16"/>
          <p:cNvGrpSpPr/>
          <p:nvPr/>
        </p:nvGrpSpPr>
        <p:grpSpPr>
          <a:xfrm>
            <a:off x="6185626" y="5696948"/>
            <a:ext cx="969409" cy="986123"/>
            <a:chOff x="0" y="0"/>
            <a:chExt cx="812800" cy="826814"/>
          </a:xfrm>
        </p:grpSpPr>
        <p:sp>
          <p:nvSpPr>
            <p:cNvPr id="17" name="Freeform 17"/>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8" name="TextBox 18"/>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04</a:t>
              </a:r>
            </a:p>
          </p:txBody>
        </p:sp>
      </p:grpSp>
      <p:grpSp>
        <p:nvGrpSpPr>
          <p:cNvPr id="19" name="Group 19"/>
          <p:cNvGrpSpPr/>
          <p:nvPr/>
        </p:nvGrpSpPr>
        <p:grpSpPr>
          <a:xfrm>
            <a:off x="863539" y="7122635"/>
            <a:ext cx="969409" cy="986123"/>
            <a:chOff x="0" y="0"/>
            <a:chExt cx="812800" cy="826814"/>
          </a:xfrm>
        </p:grpSpPr>
        <p:sp>
          <p:nvSpPr>
            <p:cNvPr id="20" name="Freeform 20"/>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1" name="TextBox 21"/>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02</a:t>
              </a:r>
            </a:p>
          </p:txBody>
        </p:sp>
      </p:grpSp>
      <p:grpSp>
        <p:nvGrpSpPr>
          <p:cNvPr id="22" name="Group 22"/>
          <p:cNvGrpSpPr/>
          <p:nvPr/>
        </p:nvGrpSpPr>
        <p:grpSpPr>
          <a:xfrm>
            <a:off x="6185626" y="7122635"/>
            <a:ext cx="969409" cy="986123"/>
            <a:chOff x="0" y="0"/>
            <a:chExt cx="812800" cy="826814"/>
          </a:xfrm>
        </p:grpSpPr>
        <p:sp>
          <p:nvSpPr>
            <p:cNvPr id="23" name="Freeform 23"/>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4" name="TextBox 24"/>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05</a:t>
              </a:r>
            </a:p>
          </p:txBody>
        </p:sp>
      </p:grpSp>
      <p:grpSp>
        <p:nvGrpSpPr>
          <p:cNvPr id="25" name="Group 25"/>
          <p:cNvGrpSpPr/>
          <p:nvPr/>
        </p:nvGrpSpPr>
        <p:grpSpPr>
          <a:xfrm>
            <a:off x="863539" y="8548322"/>
            <a:ext cx="969409" cy="986123"/>
            <a:chOff x="0" y="0"/>
            <a:chExt cx="812800" cy="826814"/>
          </a:xfrm>
        </p:grpSpPr>
        <p:sp>
          <p:nvSpPr>
            <p:cNvPr id="26" name="Freeform 26"/>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7" name="TextBox 27"/>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03</a:t>
              </a:r>
            </a:p>
          </p:txBody>
        </p:sp>
      </p:grpSp>
      <p:grpSp>
        <p:nvGrpSpPr>
          <p:cNvPr id="28" name="Group 28"/>
          <p:cNvGrpSpPr/>
          <p:nvPr/>
        </p:nvGrpSpPr>
        <p:grpSpPr>
          <a:xfrm>
            <a:off x="6185626" y="8548322"/>
            <a:ext cx="969409" cy="986123"/>
            <a:chOff x="0" y="0"/>
            <a:chExt cx="812800" cy="826814"/>
          </a:xfrm>
        </p:grpSpPr>
        <p:sp>
          <p:nvSpPr>
            <p:cNvPr id="29" name="Freeform 29"/>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30" name="TextBox 30"/>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17726D"/>
                  </a:solidFill>
                  <a:latin typeface="Inter Bold"/>
                  <a:ea typeface="Inter Bold"/>
                  <a:cs typeface="Inter Bold"/>
                  <a:sym typeface="Inter Bold"/>
                </a:rPr>
                <a:t>06</a:t>
              </a:r>
            </a:p>
          </p:txBody>
        </p:sp>
      </p:grpSp>
      <p:sp>
        <p:nvSpPr>
          <p:cNvPr id="31" name="AutoShape 31"/>
          <p:cNvSpPr/>
          <p:nvPr/>
        </p:nvSpPr>
        <p:spPr>
          <a:xfrm>
            <a:off x="844489" y="4305300"/>
            <a:ext cx="6008511" cy="0"/>
          </a:xfrm>
          <a:prstGeom prst="line">
            <a:avLst/>
          </a:prstGeom>
          <a:ln w="76200" cap="flat">
            <a:solidFill>
              <a:srgbClr val="EAE4D2"/>
            </a:solidFill>
            <a:prstDash val="solid"/>
            <a:headEnd type="none" w="sm" len="sm"/>
            <a:tailEnd type="none" w="sm" len="sm"/>
          </a:ln>
        </p:spPr>
      </p:sp>
      <p:sp>
        <p:nvSpPr>
          <p:cNvPr id="33" name="TextBox 33"/>
          <p:cNvSpPr txBox="1"/>
          <p:nvPr/>
        </p:nvSpPr>
        <p:spPr>
          <a:xfrm>
            <a:off x="844489" y="3102074"/>
            <a:ext cx="7158103" cy="974626"/>
          </a:xfrm>
          <a:prstGeom prst="rect">
            <a:avLst/>
          </a:prstGeom>
        </p:spPr>
        <p:txBody>
          <a:bodyPr lIns="0" tIns="0" rIns="0" bIns="0" rtlCol="0" anchor="t">
            <a:spAutoFit/>
          </a:bodyPr>
          <a:lstStyle/>
          <a:p>
            <a:pPr algn="l">
              <a:lnSpc>
                <a:spcPts val="7560"/>
              </a:lnSpc>
            </a:pPr>
            <a:r>
              <a:rPr lang="en-US" sz="7200" dirty="0" smtClean="0">
                <a:solidFill>
                  <a:srgbClr val="17726D"/>
                </a:solidFill>
                <a:latin typeface="Inter Bold"/>
                <a:ea typeface="Inter Bold"/>
                <a:cs typeface="Inter Bold"/>
                <a:sym typeface="Inter Bold"/>
              </a:rPr>
              <a:t> </a:t>
            </a:r>
            <a:r>
              <a:rPr lang="en-US" sz="7200" dirty="0">
                <a:solidFill>
                  <a:srgbClr val="17726D"/>
                </a:solidFill>
                <a:latin typeface="Inter Bold"/>
                <a:ea typeface="Inter Bold"/>
                <a:cs typeface="Inter Bold"/>
                <a:sym typeface="Inter Bold"/>
              </a:rPr>
              <a:t>CONTENT</a:t>
            </a:r>
          </a:p>
        </p:txBody>
      </p:sp>
      <p:sp>
        <p:nvSpPr>
          <p:cNvPr id="34" name="TextBox 34"/>
          <p:cNvSpPr txBox="1"/>
          <p:nvPr/>
        </p:nvSpPr>
        <p:spPr>
          <a:xfrm>
            <a:off x="2091095" y="5956227"/>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Problem Statement</a:t>
            </a:r>
          </a:p>
        </p:txBody>
      </p:sp>
      <p:sp>
        <p:nvSpPr>
          <p:cNvPr id="35" name="TextBox 35"/>
          <p:cNvSpPr txBox="1"/>
          <p:nvPr/>
        </p:nvSpPr>
        <p:spPr>
          <a:xfrm>
            <a:off x="7413181" y="5956227"/>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Competition Analysis</a:t>
            </a:r>
          </a:p>
        </p:txBody>
      </p:sp>
      <p:sp>
        <p:nvSpPr>
          <p:cNvPr id="36" name="TextBox 36"/>
          <p:cNvSpPr txBox="1"/>
          <p:nvPr/>
        </p:nvSpPr>
        <p:spPr>
          <a:xfrm>
            <a:off x="2091095" y="7381914"/>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Solution Overview</a:t>
            </a:r>
          </a:p>
        </p:txBody>
      </p:sp>
      <p:sp>
        <p:nvSpPr>
          <p:cNvPr id="37" name="TextBox 37"/>
          <p:cNvSpPr txBox="1"/>
          <p:nvPr/>
        </p:nvSpPr>
        <p:spPr>
          <a:xfrm>
            <a:off x="7413181" y="7381914"/>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Business Model</a:t>
            </a:r>
          </a:p>
        </p:txBody>
      </p:sp>
      <p:sp>
        <p:nvSpPr>
          <p:cNvPr id="38" name="TextBox 38"/>
          <p:cNvSpPr txBox="1"/>
          <p:nvPr/>
        </p:nvSpPr>
        <p:spPr>
          <a:xfrm>
            <a:off x="2091095" y="8807601"/>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Marketing Strategy</a:t>
            </a:r>
          </a:p>
        </p:txBody>
      </p:sp>
      <p:sp>
        <p:nvSpPr>
          <p:cNvPr id="39" name="TextBox 39"/>
          <p:cNvSpPr txBox="1"/>
          <p:nvPr/>
        </p:nvSpPr>
        <p:spPr>
          <a:xfrm>
            <a:off x="7413181" y="8807601"/>
            <a:ext cx="3614553" cy="412750"/>
          </a:xfrm>
          <a:prstGeom prst="rect">
            <a:avLst/>
          </a:prstGeom>
        </p:spPr>
        <p:txBody>
          <a:bodyPr lIns="0" tIns="0" rIns="0" bIns="0" rtlCol="0" anchor="t">
            <a:spAutoFit/>
          </a:bodyPr>
          <a:lstStyle/>
          <a:p>
            <a:pPr>
              <a:lnSpc>
                <a:spcPts val="3499"/>
              </a:lnSpc>
            </a:pPr>
            <a:r>
              <a:rPr lang="en-US" sz="2499" dirty="0">
                <a:solidFill>
                  <a:srgbClr val="000000"/>
                </a:solidFill>
                <a:latin typeface="Inter Medium"/>
                <a:ea typeface="Inter Medium"/>
                <a:cs typeface="Inter Medium"/>
                <a:sym typeface="Inter Medium"/>
              </a:rPr>
              <a:t>Financials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6308483" cy="10287000"/>
            <a:chOff x="0" y="0"/>
            <a:chExt cx="1661493" cy="2709333"/>
          </a:xfrm>
        </p:grpSpPr>
        <p:sp>
          <p:nvSpPr>
            <p:cNvPr id="3" name="Freeform 3"/>
            <p:cNvSpPr/>
            <p:nvPr/>
          </p:nvSpPr>
          <p:spPr>
            <a:xfrm>
              <a:off x="0" y="0"/>
              <a:ext cx="1661494" cy="2709333"/>
            </a:xfrm>
            <a:custGeom>
              <a:avLst/>
              <a:gdLst/>
              <a:ahLst/>
              <a:cxnLst/>
              <a:rect l="l" t="t" r="r" b="b"/>
              <a:pathLst>
                <a:path w="1661494" h="2709333">
                  <a:moveTo>
                    <a:pt x="0" y="0"/>
                  </a:moveTo>
                  <a:lnTo>
                    <a:pt x="1661494" y="0"/>
                  </a:lnTo>
                  <a:lnTo>
                    <a:pt x="1661494" y="2709333"/>
                  </a:lnTo>
                  <a:lnTo>
                    <a:pt x="0" y="2709333"/>
                  </a:lnTo>
                  <a:close/>
                </a:path>
              </a:pathLst>
            </a:custGeom>
            <a:solidFill>
              <a:srgbClr val="17726D"/>
            </a:solidFill>
          </p:spPr>
        </p:sp>
        <p:sp>
          <p:nvSpPr>
            <p:cNvPr id="4" name="TextBox 4"/>
            <p:cNvSpPr txBox="1"/>
            <p:nvPr/>
          </p:nvSpPr>
          <p:spPr>
            <a:xfrm>
              <a:off x="0" y="-47625"/>
              <a:ext cx="1661493" cy="2756958"/>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028700" y="1559323"/>
            <a:ext cx="7168383" cy="7168355"/>
            <a:chOff x="0" y="0"/>
            <a:chExt cx="6350000" cy="6349975"/>
          </a:xfrm>
        </p:grpSpPr>
        <p:sp>
          <p:nvSpPr>
            <p:cNvPr id="6" name="Freeform 6"/>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38888" r="-38888"/>
              </a:stretch>
            </a:blipFill>
          </p:spPr>
        </p:sp>
      </p:grpSp>
      <p:sp>
        <p:nvSpPr>
          <p:cNvPr id="7" name="AutoShape 7"/>
          <p:cNvSpPr/>
          <p:nvPr/>
        </p:nvSpPr>
        <p:spPr>
          <a:xfrm flipV="1">
            <a:off x="9091167" y="2857500"/>
            <a:ext cx="4351856" cy="0"/>
          </a:xfrm>
          <a:prstGeom prst="line">
            <a:avLst/>
          </a:prstGeom>
          <a:ln w="76200" cap="flat">
            <a:solidFill>
              <a:srgbClr val="EAE4D2"/>
            </a:solidFill>
            <a:prstDash val="solid"/>
            <a:headEnd type="none" w="sm" len="sm"/>
            <a:tailEnd type="none" w="sm" len="sm"/>
          </a:ln>
        </p:spPr>
      </p:sp>
      <p:sp>
        <p:nvSpPr>
          <p:cNvPr id="9" name="Freeform 9"/>
          <p:cNvSpPr/>
          <p:nvPr/>
        </p:nvSpPr>
        <p:spPr>
          <a:xfrm>
            <a:off x="9144000" y="8808169"/>
            <a:ext cx="4176257" cy="545802"/>
          </a:xfrm>
          <a:custGeom>
            <a:avLst/>
            <a:gdLst/>
            <a:ahLst/>
            <a:cxnLst/>
            <a:rect l="l" t="t" r="r" b="b"/>
            <a:pathLst>
              <a:path w="1099919" h="143750">
                <a:moveTo>
                  <a:pt x="71875" y="0"/>
                </a:moveTo>
                <a:lnTo>
                  <a:pt x="1028044" y="0"/>
                </a:lnTo>
                <a:cubicBezTo>
                  <a:pt x="1067740" y="0"/>
                  <a:pt x="1099919" y="32180"/>
                  <a:pt x="1099919" y="71875"/>
                </a:cubicBezTo>
                <a:lnTo>
                  <a:pt x="1099919" y="71875"/>
                </a:lnTo>
                <a:cubicBezTo>
                  <a:pt x="1099919" y="90938"/>
                  <a:pt x="1092347" y="109219"/>
                  <a:pt x="1078868" y="122699"/>
                </a:cubicBezTo>
                <a:cubicBezTo>
                  <a:pt x="1065389" y="136178"/>
                  <a:pt x="1047107" y="143750"/>
                  <a:pt x="1028044" y="143750"/>
                </a:cubicBezTo>
                <a:lnTo>
                  <a:pt x="71875" y="143750"/>
                </a:lnTo>
                <a:cubicBezTo>
                  <a:pt x="52813" y="143750"/>
                  <a:pt x="34531" y="136178"/>
                  <a:pt x="21052" y="122699"/>
                </a:cubicBezTo>
                <a:cubicBezTo>
                  <a:pt x="7573" y="109219"/>
                  <a:pt x="0" y="90938"/>
                  <a:pt x="0" y="71875"/>
                </a:cubicBezTo>
                <a:lnTo>
                  <a:pt x="0" y="71875"/>
                </a:lnTo>
                <a:cubicBezTo>
                  <a:pt x="0" y="52813"/>
                  <a:pt x="7573" y="34531"/>
                  <a:pt x="21052" y="21052"/>
                </a:cubicBezTo>
                <a:cubicBezTo>
                  <a:pt x="34531" y="7573"/>
                  <a:pt x="52813" y="0"/>
                  <a:pt x="71875" y="0"/>
                </a:cubicBezTo>
                <a:close/>
              </a:path>
            </a:pathLst>
          </a:custGeom>
          <a:solidFill>
            <a:srgbClr val="17726D"/>
          </a:solidFill>
        </p:spPr>
      </p:sp>
      <p:sp>
        <p:nvSpPr>
          <p:cNvPr id="11" name="Freeform 11"/>
          <p:cNvSpPr/>
          <p:nvPr/>
        </p:nvSpPr>
        <p:spPr>
          <a:xfrm>
            <a:off x="1028700" y="1559323"/>
            <a:ext cx="1189176" cy="1137285"/>
          </a:xfrm>
          <a:custGeom>
            <a:avLst/>
            <a:gdLst/>
            <a:ahLst/>
            <a:cxnLst/>
            <a:rect l="l" t="t" r="r" b="b"/>
            <a:pathLst>
              <a:path w="1189176" h="1137285">
                <a:moveTo>
                  <a:pt x="0" y="0"/>
                </a:moveTo>
                <a:lnTo>
                  <a:pt x="1189176" y="0"/>
                </a:lnTo>
                <a:lnTo>
                  <a:pt x="1189176" y="1137285"/>
                </a:lnTo>
                <a:lnTo>
                  <a:pt x="0" y="113728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grpSp>
        <p:nvGrpSpPr>
          <p:cNvPr id="12" name="Group 12"/>
          <p:cNvGrpSpPr/>
          <p:nvPr/>
        </p:nvGrpSpPr>
        <p:grpSpPr>
          <a:xfrm>
            <a:off x="1028700" y="8881660"/>
            <a:ext cx="715180" cy="71518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5" name="TextBox 15"/>
          <p:cNvSpPr txBox="1"/>
          <p:nvPr/>
        </p:nvSpPr>
        <p:spPr>
          <a:xfrm>
            <a:off x="8458201" y="1664098"/>
            <a:ext cx="9829800" cy="974626"/>
          </a:xfrm>
          <a:prstGeom prst="rect">
            <a:avLst/>
          </a:prstGeom>
        </p:spPr>
        <p:txBody>
          <a:bodyPr wrap="square" lIns="0" tIns="0" rIns="0" bIns="0" rtlCol="0" anchor="t">
            <a:spAutoFit/>
          </a:bodyPr>
          <a:lstStyle/>
          <a:p>
            <a:pPr>
              <a:lnSpc>
                <a:spcPts val="7560"/>
              </a:lnSpc>
            </a:pPr>
            <a:r>
              <a:rPr lang="en-US" sz="7200" dirty="0" smtClean="0">
                <a:solidFill>
                  <a:srgbClr val="17726D"/>
                </a:solidFill>
                <a:latin typeface="Inter Bold"/>
                <a:ea typeface="Inter Bold"/>
                <a:cs typeface="Inter Bold"/>
                <a:sym typeface="Inter Bold"/>
              </a:rPr>
              <a:t> Problem Statement</a:t>
            </a:r>
            <a:endParaRPr lang="en-US" sz="7200" dirty="0">
              <a:solidFill>
                <a:srgbClr val="17726D"/>
              </a:solidFill>
              <a:latin typeface="Inter Bold"/>
              <a:ea typeface="Inter Bold"/>
              <a:cs typeface="Inter Bold"/>
              <a:sym typeface="Inter Bold"/>
            </a:endParaRPr>
          </a:p>
        </p:txBody>
      </p:sp>
      <p:grpSp>
        <p:nvGrpSpPr>
          <p:cNvPr id="17" name="Group 17"/>
          <p:cNvGrpSpPr/>
          <p:nvPr/>
        </p:nvGrpSpPr>
        <p:grpSpPr>
          <a:xfrm>
            <a:off x="14871011" y="6031106"/>
            <a:ext cx="5402508" cy="5402508"/>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20" name="TextBox 20"/>
          <p:cNvSpPr txBox="1"/>
          <p:nvPr/>
        </p:nvSpPr>
        <p:spPr>
          <a:xfrm>
            <a:off x="8458200" y="3217337"/>
            <a:ext cx="9067799" cy="5960606"/>
          </a:xfrm>
          <a:prstGeom prst="rect">
            <a:avLst/>
          </a:prstGeom>
        </p:spPr>
        <p:txBody>
          <a:bodyPr wrap="square" lIns="0" tIns="0" rIns="0" bIns="0" rtlCol="0" anchor="t">
            <a:spAutoFit/>
          </a:bodyPr>
          <a:lstStyle/>
          <a:p>
            <a:pPr algn="just"/>
            <a:r>
              <a:rPr lang="en-US" sz="3600" dirty="0"/>
              <a:t>Small and medium-sized enterprises (SMEs) often struggle to effectively acquire new customers, understand their competitive landscape, and expand into new markets due to </a:t>
            </a:r>
            <a:r>
              <a:rPr lang="en-US" sz="3600" b="1" dirty="0"/>
              <a:t>limited resources </a:t>
            </a:r>
            <a:r>
              <a:rPr lang="en-US" sz="3600" dirty="0"/>
              <a:t>and </a:t>
            </a:r>
            <a:r>
              <a:rPr lang="en-US" sz="3600" b="1" dirty="0"/>
              <a:t>expertise. </a:t>
            </a:r>
            <a:r>
              <a:rPr lang="en-US" sz="3600" dirty="0"/>
              <a:t>There is a need for an integrated platform that combines customer acquisition strategies, real-time competitive analysis, and market expansion tools tailored specifically for MSME.</a:t>
            </a:r>
            <a:endParaRPr lang="en-IN" sz="3600" b="1" dirty="0">
              <a:solidFill>
                <a:srgbClr val="DE1C59"/>
              </a:solidFill>
              <a:latin typeface="Inter Bold"/>
              <a:ea typeface="Inter Bold"/>
              <a:cs typeface="Inter Bold"/>
            </a:endParaRPr>
          </a:p>
          <a:p>
            <a:pPr algn="just">
              <a:lnSpc>
                <a:spcPts val="7560"/>
              </a:lnSpc>
            </a:pPr>
            <a:endParaRPr lang="en-US" sz="3600" b="1" dirty="0">
              <a:solidFill>
                <a:srgbClr val="DE1C59"/>
              </a:solidFill>
              <a:latin typeface="Inter Bold"/>
              <a:ea typeface="Inter Bold"/>
              <a:cs typeface="Inter Bold"/>
              <a:sym typeface="Inter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270195" y="0"/>
            <a:ext cx="5017805" cy="10287000"/>
            <a:chOff x="0" y="0"/>
            <a:chExt cx="1321562" cy="2709333"/>
          </a:xfrm>
        </p:grpSpPr>
        <p:sp>
          <p:nvSpPr>
            <p:cNvPr id="3" name="Freeform 3"/>
            <p:cNvSpPr/>
            <p:nvPr/>
          </p:nvSpPr>
          <p:spPr>
            <a:xfrm>
              <a:off x="0" y="0"/>
              <a:ext cx="1321562" cy="2709333"/>
            </a:xfrm>
            <a:custGeom>
              <a:avLst/>
              <a:gdLst/>
              <a:ahLst/>
              <a:cxnLst/>
              <a:rect l="l" t="t" r="r" b="b"/>
              <a:pathLst>
                <a:path w="1321562" h="2709333">
                  <a:moveTo>
                    <a:pt x="0" y="0"/>
                  </a:moveTo>
                  <a:lnTo>
                    <a:pt x="1321562" y="0"/>
                  </a:lnTo>
                  <a:lnTo>
                    <a:pt x="1321562" y="2709333"/>
                  </a:lnTo>
                  <a:lnTo>
                    <a:pt x="0" y="2709333"/>
                  </a:lnTo>
                  <a:close/>
                </a:path>
              </a:pathLst>
            </a:custGeom>
            <a:solidFill>
              <a:srgbClr val="17726D"/>
            </a:solidFill>
          </p:spPr>
        </p:sp>
        <p:sp>
          <p:nvSpPr>
            <p:cNvPr id="4" name="TextBox 4"/>
            <p:cNvSpPr txBox="1"/>
            <p:nvPr/>
          </p:nvSpPr>
          <p:spPr>
            <a:xfrm>
              <a:off x="0" y="-47625"/>
              <a:ext cx="1321562" cy="2756958"/>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7259300" y="9151339"/>
            <a:ext cx="1028700" cy="1135661"/>
            <a:chOff x="0" y="0"/>
            <a:chExt cx="270933" cy="299104"/>
          </a:xfrm>
        </p:grpSpPr>
        <p:sp>
          <p:nvSpPr>
            <p:cNvPr id="6" name="Freeform 6"/>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7" name="TextBox 7"/>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10866642" y="0"/>
            <a:ext cx="1028700" cy="1135661"/>
            <a:chOff x="0" y="0"/>
            <a:chExt cx="270933" cy="299104"/>
          </a:xfrm>
        </p:grpSpPr>
        <p:sp>
          <p:nvSpPr>
            <p:cNvPr id="9" name="Freeform 9"/>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0" name="TextBox 10"/>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11" name="Group 11"/>
          <p:cNvGrpSpPr/>
          <p:nvPr/>
        </p:nvGrpSpPr>
        <p:grpSpPr>
          <a:xfrm>
            <a:off x="11895342" y="1135661"/>
            <a:ext cx="5363958" cy="8015678"/>
            <a:chOff x="0" y="0"/>
            <a:chExt cx="7151943" cy="10687570"/>
          </a:xfrm>
        </p:grpSpPr>
        <p:pic>
          <p:nvPicPr>
            <p:cNvPr id="12" name="Picture 12"/>
            <p:cNvPicPr>
              <a:picLocks noChangeAspect="1"/>
            </p:cNvPicPr>
            <p:nvPr/>
          </p:nvPicPr>
          <p:blipFill>
            <a:blip r:embed="rId2"/>
            <a:srcRect l="28407" r="27008"/>
            <a:stretch>
              <a:fillRect/>
            </a:stretch>
          </p:blipFill>
          <p:spPr>
            <a:xfrm>
              <a:off x="0" y="0"/>
              <a:ext cx="7151943" cy="10687570"/>
            </a:xfrm>
            <a:prstGeom prst="rect">
              <a:avLst/>
            </a:prstGeom>
          </p:spPr>
        </p:pic>
      </p:grpSp>
      <p:grpSp>
        <p:nvGrpSpPr>
          <p:cNvPr id="13" name="Group 13"/>
          <p:cNvGrpSpPr/>
          <p:nvPr/>
        </p:nvGrpSpPr>
        <p:grpSpPr>
          <a:xfrm>
            <a:off x="3268930" y="-1565593"/>
            <a:ext cx="5402508" cy="540250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6" name="TextBox 16"/>
          <p:cNvSpPr txBox="1"/>
          <p:nvPr/>
        </p:nvSpPr>
        <p:spPr>
          <a:xfrm>
            <a:off x="1028700" y="1133475"/>
            <a:ext cx="8809242" cy="974626"/>
          </a:xfrm>
          <a:prstGeom prst="rect">
            <a:avLst/>
          </a:prstGeom>
        </p:spPr>
        <p:txBody>
          <a:bodyPr wrap="square" lIns="0" tIns="0" rIns="0" bIns="0" rtlCol="0" anchor="t">
            <a:spAutoFit/>
          </a:bodyPr>
          <a:lstStyle/>
          <a:p>
            <a:pPr>
              <a:lnSpc>
                <a:spcPts val="7560"/>
              </a:lnSpc>
            </a:pPr>
            <a:r>
              <a:rPr lang="en-US" sz="7200" dirty="0">
                <a:solidFill>
                  <a:srgbClr val="17726D"/>
                </a:solidFill>
                <a:latin typeface="Inter Bold"/>
                <a:ea typeface="Inter Bold"/>
                <a:cs typeface="Inter Bold"/>
                <a:sym typeface="Inter Bold"/>
              </a:rPr>
              <a:t>Solution Overview</a:t>
            </a:r>
          </a:p>
        </p:txBody>
      </p:sp>
      <p:sp>
        <p:nvSpPr>
          <p:cNvPr id="17" name="TextBox 17"/>
          <p:cNvSpPr txBox="1"/>
          <p:nvPr/>
        </p:nvSpPr>
        <p:spPr>
          <a:xfrm>
            <a:off x="1028700" y="2080260"/>
            <a:ext cx="6818840" cy="436017"/>
          </a:xfrm>
          <a:prstGeom prst="rect">
            <a:avLst/>
          </a:prstGeom>
        </p:spPr>
        <p:txBody>
          <a:bodyPr lIns="0" tIns="0" rIns="0" bIns="0" rtlCol="0" anchor="t">
            <a:spAutoFit/>
          </a:bodyPr>
          <a:lstStyle/>
          <a:p>
            <a:pPr marL="0" lvl="0" indent="0" algn="l">
              <a:lnSpc>
                <a:spcPts val="3359"/>
              </a:lnSpc>
            </a:pPr>
            <a:r>
              <a:rPr lang="en-US" sz="2400" spc="177" dirty="0">
                <a:solidFill>
                  <a:srgbClr val="000000"/>
                </a:solidFill>
                <a:latin typeface="Open Sans Semi-Bold"/>
                <a:ea typeface="Open Sans Semi-Bold"/>
                <a:cs typeface="Open Sans Semi-Bold"/>
                <a:sym typeface="Open Sans Semi-Bold"/>
              </a:rPr>
              <a:t>GET TO </a:t>
            </a:r>
            <a:r>
              <a:rPr lang="en-US" sz="2400" spc="177" dirty="0" smtClean="0">
                <a:solidFill>
                  <a:srgbClr val="000000"/>
                </a:solidFill>
                <a:latin typeface="Open Sans Semi-Bold"/>
                <a:ea typeface="Open Sans Semi-Bold"/>
                <a:cs typeface="Open Sans Semi-Bold"/>
                <a:sym typeface="Open Sans Semi-Bold"/>
              </a:rPr>
              <a:t>KNOW IT </a:t>
            </a:r>
            <a:r>
              <a:rPr lang="en-US" sz="2400" spc="177" dirty="0">
                <a:solidFill>
                  <a:srgbClr val="000000"/>
                </a:solidFill>
                <a:latin typeface="Open Sans Semi-Bold"/>
                <a:ea typeface="Open Sans Semi-Bold"/>
                <a:cs typeface="Open Sans Semi-Bold"/>
                <a:sym typeface="Open Sans Semi-Bold"/>
              </a:rPr>
              <a:t>BETTER</a:t>
            </a:r>
          </a:p>
        </p:txBody>
      </p:sp>
      <p:sp>
        <p:nvSpPr>
          <p:cNvPr id="18" name="AutoShape 18"/>
          <p:cNvSpPr/>
          <p:nvPr/>
        </p:nvSpPr>
        <p:spPr>
          <a:xfrm>
            <a:off x="609600" y="2247900"/>
            <a:ext cx="0" cy="1442010"/>
          </a:xfrm>
          <a:prstGeom prst="line">
            <a:avLst/>
          </a:prstGeom>
          <a:ln w="76200" cap="flat">
            <a:solidFill>
              <a:srgbClr val="EAE4D2"/>
            </a:solidFill>
            <a:prstDash val="solid"/>
            <a:headEnd type="none" w="sm" len="sm"/>
            <a:tailEnd type="none" w="sm" len="sm"/>
          </a:ln>
        </p:spPr>
      </p:sp>
      <p:sp>
        <p:nvSpPr>
          <p:cNvPr id="19" name="TextBox 19"/>
          <p:cNvSpPr txBox="1"/>
          <p:nvPr/>
        </p:nvSpPr>
        <p:spPr>
          <a:xfrm>
            <a:off x="961652" y="3410709"/>
            <a:ext cx="9882968" cy="6155531"/>
          </a:xfrm>
          <a:prstGeom prst="rect">
            <a:avLst/>
          </a:prstGeom>
        </p:spPr>
        <p:txBody>
          <a:bodyPr lIns="0" tIns="0" rIns="0" bIns="0" rtlCol="0" anchor="t">
            <a:spAutoFit/>
          </a:bodyPr>
          <a:lstStyle/>
          <a:p>
            <a:pPr algn="just"/>
            <a:r>
              <a:rPr lang="en-US" sz="4000" dirty="0"/>
              <a:t>This platform should leverage data-driven insights and AI-powered analytics to help businesses identify and target potential customers, monitor and analyze competitor activities, and uncover new market opportunities. The solution should provide actionable recommendations and support business owners in implementing these strategies, ultimately driving growth and increasing market share.</a:t>
            </a:r>
            <a:endParaRPr lang="en-IN" sz="4000" dirty="0"/>
          </a:p>
        </p:txBody>
      </p:sp>
      <p:grpSp>
        <p:nvGrpSpPr>
          <p:cNvPr id="20" name="Group 20"/>
          <p:cNvGrpSpPr/>
          <p:nvPr/>
        </p:nvGrpSpPr>
        <p:grpSpPr>
          <a:xfrm>
            <a:off x="10196488" y="1215940"/>
            <a:ext cx="715180" cy="71518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757868"/>
            <a:ext cx="18288000" cy="4529132"/>
            <a:chOff x="0" y="0"/>
            <a:chExt cx="4816593" cy="1192858"/>
          </a:xfrm>
        </p:grpSpPr>
        <p:sp>
          <p:nvSpPr>
            <p:cNvPr id="3" name="Freeform 3"/>
            <p:cNvSpPr/>
            <p:nvPr/>
          </p:nvSpPr>
          <p:spPr>
            <a:xfrm>
              <a:off x="0" y="0"/>
              <a:ext cx="4816592" cy="1192858"/>
            </a:xfrm>
            <a:custGeom>
              <a:avLst/>
              <a:gdLst/>
              <a:ahLst/>
              <a:cxnLst/>
              <a:rect l="l" t="t" r="r" b="b"/>
              <a:pathLst>
                <a:path w="4816592" h="1192858">
                  <a:moveTo>
                    <a:pt x="0" y="0"/>
                  </a:moveTo>
                  <a:lnTo>
                    <a:pt x="4816592" y="0"/>
                  </a:lnTo>
                  <a:lnTo>
                    <a:pt x="4816592" y="1192858"/>
                  </a:lnTo>
                  <a:lnTo>
                    <a:pt x="0" y="1192858"/>
                  </a:lnTo>
                  <a:close/>
                </a:path>
              </a:pathLst>
            </a:custGeom>
            <a:solidFill>
              <a:srgbClr val="17726D"/>
            </a:solidFill>
          </p:spPr>
        </p:sp>
        <p:sp>
          <p:nvSpPr>
            <p:cNvPr id="4" name="TextBox 4"/>
            <p:cNvSpPr txBox="1"/>
            <p:nvPr/>
          </p:nvSpPr>
          <p:spPr>
            <a:xfrm>
              <a:off x="0" y="-47625"/>
              <a:ext cx="4816593" cy="1240483"/>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028700" y="0"/>
            <a:ext cx="5925122" cy="9258300"/>
            <a:chOff x="0" y="0"/>
            <a:chExt cx="7900163" cy="12344400"/>
          </a:xfrm>
        </p:grpSpPr>
        <p:pic>
          <p:nvPicPr>
            <p:cNvPr id="6" name="Picture 6"/>
            <p:cNvPicPr>
              <a:picLocks noChangeAspect="1"/>
            </p:cNvPicPr>
            <p:nvPr/>
          </p:nvPicPr>
          <p:blipFill>
            <a:blip r:embed="rId2"/>
            <a:srcRect l="1971" r="1971"/>
            <a:stretch>
              <a:fillRect/>
            </a:stretch>
          </p:blipFill>
          <p:spPr>
            <a:xfrm>
              <a:off x="0" y="0"/>
              <a:ext cx="7900163" cy="12344400"/>
            </a:xfrm>
            <a:prstGeom prst="rect">
              <a:avLst/>
            </a:prstGeom>
          </p:spPr>
        </p:pic>
      </p:grpSp>
      <p:grpSp>
        <p:nvGrpSpPr>
          <p:cNvPr id="7" name="Group 7"/>
          <p:cNvGrpSpPr/>
          <p:nvPr/>
        </p:nvGrpSpPr>
        <p:grpSpPr>
          <a:xfrm>
            <a:off x="15853048" y="-912528"/>
            <a:ext cx="3803190" cy="38031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0" name="TextBox 10"/>
          <p:cNvSpPr txBox="1"/>
          <p:nvPr/>
        </p:nvSpPr>
        <p:spPr>
          <a:xfrm>
            <a:off x="7830382" y="600369"/>
            <a:ext cx="9552743" cy="984885"/>
          </a:xfrm>
          <a:prstGeom prst="rect">
            <a:avLst/>
          </a:prstGeom>
        </p:spPr>
        <p:txBody>
          <a:bodyPr lIns="0" tIns="0" rIns="0" bIns="0" rtlCol="0" anchor="t">
            <a:spAutoFit/>
          </a:bodyPr>
          <a:lstStyle/>
          <a:p>
            <a:pPr>
              <a:lnSpc>
                <a:spcPts val="7560"/>
              </a:lnSpc>
            </a:pPr>
            <a:r>
              <a:rPr lang="en-US" sz="7200" dirty="0">
                <a:solidFill>
                  <a:srgbClr val="17726D"/>
                </a:solidFill>
                <a:latin typeface="Inter Bold"/>
                <a:ea typeface="Inter Bold"/>
                <a:cs typeface="Inter Bold"/>
                <a:sym typeface="Inter Bold"/>
              </a:rPr>
              <a:t>Marketing Strategy</a:t>
            </a:r>
          </a:p>
        </p:txBody>
      </p:sp>
      <p:sp>
        <p:nvSpPr>
          <p:cNvPr id="11" name="TextBox 11"/>
          <p:cNvSpPr txBox="1"/>
          <p:nvPr/>
        </p:nvSpPr>
        <p:spPr>
          <a:xfrm>
            <a:off x="7830382" y="2621422"/>
            <a:ext cx="4285418" cy="500137"/>
          </a:xfrm>
          <a:prstGeom prst="rect">
            <a:avLst/>
          </a:prstGeom>
        </p:spPr>
        <p:txBody>
          <a:bodyPr wrap="square" lIns="0" tIns="0" rIns="0" bIns="0" rtlCol="0" anchor="t">
            <a:spAutoFit/>
          </a:bodyPr>
          <a:lstStyle/>
          <a:p>
            <a:pPr>
              <a:lnSpc>
                <a:spcPts val="3919"/>
              </a:lnSpc>
            </a:pPr>
            <a:r>
              <a:rPr lang="en-US" sz="3600" spc="139" dirty="0">
                <a:solidFill>
                  <a:srgbClr val="17726D"/>
                </a:solidFill>
                <a:latin typeface="Inter Ultra-Bold"/>
                <a:ea typeface="Inter Ultra-Bold"/>
                <a:cs typeface="Inter Ultra-Bold"/>
                <a:sym typeface="Inter Ultra-Bold"/>
              </a:rPr>
              <a:t>Target customer </a:t>
            </a:r>
          </a:p>
        </p:txBody>
      </p:sp>
      <p:sp>
        <p:nvSpPr>
          <p:cNvPr id="12" name="TextBox 12"/>
          <p:cNvSpPr txBox="1"/>
          <p:nvPr/>
        </p:nvSpPr>
        <p:spPr>
          <a:xfrm>
            <a:off x="7620000" y="6233496"/>
            <a:ext cx="3664643" cy="510204"/>
          </a:xfrm>
          <a:prstGeom prst="rect">
            <a:avLst/>
          </a:prstGeom>
        </p:spPr>
        <p:txBody>
          <a:bodyPr lIns="0" tIns="0" rIns="0" bIns="0" rtlCol="0" anchor="t">
            <a:spAutoFit/>
          </a:bodyPr>
          <a:lstStyle/>
          <a:p>
            <a:pPr>
              <a:lnSpc>
                <a:spcPts val="3919"/>
              </a:lnSpc>
            </a:pPr>
            <a:r>
              <a:rPr lang="en-US" sz="4400" spc="139" dirty="0" smtClean="0">
                <a:solidFill>
                  <a:srgbClr val="FFFFFF"/>
                </a:solidFill>
                <a:latin typeface="Inter Ultra-Bold"/>
                <a:ea typeface="Inter Ultra-Bold"/>
                <a:cs typeface="Inter Ultra-Bold"/>
                <a:sym typeface="Inter Ultra-Bold"/>
              </a:rPr>
              <a:t>Market </a:t>
            </a:r>
            <a:r>
              <a:rPr lang="en-US" sz="4400" spc="139" dirty="0">
                <a:solidFill>
                  <a:srgbClr val="FFFFFF"/>
                </a:solidFill>
                <a:latin typeface="Inter Ultra-Bold"/>
                <a:ea typeface="Inter Ultra-Bold"/>
                <a:cs typeface="Inter Ultra-Bold"/>
                <a:sym typeface="Inter Ultra-Bold"/>
              </a:rPr>
              <a:t>Size</a:t>
            </a:r>
          </a:p>
        </p:txBody>
      </p:sp>
      <p:sp>
        <p:nvSpPr>
          <p:cNvPr id="13" name="TextBox 13"/>
          <p:cNvSpPr txBox="1"/>
          <p:nvPr/>
        </p:nvSpPr>
        <p:spPr>
          <a:xfrm>
            <a:off x="7830382" y="1547154"/>
            <a:ext cx="6818840" cy="436017"/>
          </a:xfrm>
          <a:prstGeom prst="rect">
            <a:avLst/>
          </a:prstGeom>
        </p:spPr>
        <p:txBody>
          <a:bodyPr lIns="0" tIns="0" rIns="0" bIns="0" rtlCol="0" anchor="t">
            <a:spAutoFit/>
          </a:bodyPr>
          <a:lstStyle/>
          <a:p>
            <a:pPr marL="0" lvl="0" indent="0" algn="l">
              <a:lnSpc>
                <a:spcPts val="3359"/>
              </a:lnSpc>
            </a:pPr>
            <a:r>
              <a:rPr lang="en-US" sz="2400" spc="177" dirty="0">
                <a:solidFill>
                  <a:srgbClr val="000000"/>
                </a:solidFill>
                <a:latin typeface="Open Sans Semi-Bold"/>
                <a:ea typeface="Open Sans Semi-Bold"/>
                <a:cs typeface="Open Sans Semi-Bold"/>
                <a:sym typeface="Open Sans Semi-Bold"/>
              </a:rPr>
              <a:t>ABOUT OUR </a:t>
            </a:r>
            <a:r>
              <a:rPr lang="en-US" sz="2400" spc="177" dirty="0" smtClean="0">
                <a:solidFill>
                  <a:srgbClr val="000000"/>
                </a:solidFill>
                <a:latin typeface="Open Sans Semi-Bold"/>
                <a:ea typeface="Open Sans Semi-Bold"/>
                <a:cs typeface="Open Sans Semi-Bold"/>
                <a:sym typeface="Open Sans Semi-Bold"/>
              </a:rPr>
              <a:t>TARGET</a:t>
            </a:r>
            <a:endParaRPr lang="en-US" sz="2400" spc="177" dirty="0">
              <a:solidFill>
                <a:srgbClr val="000000"/>
              </a:solidFill>
              <a:latin typeface="Open Sans Semi-Bold"/>
              <a:ea typeface="Open Sans Semi-Bold"/>
              <a:cs typeface="Open Sans Semi-Bold"/>
              <a:sym typeface="Open Sans Semi-Bold"/>
            </a:endParaRPr>
          </a:p>
        </p:txBody>
      </p:sp>
      <p:sp>
        <p:nvSpPr>
          <p:cNvPr id="14" name="TextBox 14"/>
          <p:cNvSpPr txBox="1"/>
          <p:nvPr/>
        </p:nvSpPr>
        <p:spPr>
          <a:xfrm>
            <a:off x="7830382" y="3380482"/>
            <a:ext cx="9349862" cy="1077218"/>
          </a:xfrm>
          <a:prstGeom prst="rect">
            <a:avLst/>
          </a:prstGeom>
        </p:spPr>
        <p:txBody>
          <a:bodyPr lIns="0" tIns="0" rIns="0" bIns="0" rtlCol="0" anchor="t">
            <a:spAutoFit/>
          </a:bodyPr>
          <a:lstStyle/>
          <a:p>
            <a:pPr lvl="0" algn="just">
              <a:lnSpc>
                <a:spcPts val="4224"/>
              </a:lnSpc>
            </a:pPr>
            <a:r>
              <a:rPr lang="en-US" sz="3200" b="1" spc="96" dirty="0" smtClean="0">
                <a:solidFill>
                  <a:srgbClr val="000000"/>
                </a:solidFill>
                <a:latin typeface="Open Sans"/>
                <a:ea typeface="Open Sans"/>
                <a:cs typeface="Open Sans"/>
                <a:sym typeface="Open Sans"/>
              </a:rPr>
              <a:t>		B2B </a:t>
            </a:r>
            <a:r>
              <a:rPr lang="en-US" sz="3200" b="1" spc="96" dirty="0">
                <a:solidFill>
                  <a:srgbClr val="000000"/>
                </a:solidFill>
                <a:latin typeface="Open Sans"/>
                <a:ea typeface="Open Sans"/>
                <a:cs typeface="Open Sans"/>
                <a:sym typeface="Open Sans"/>
              </a:rPr>
              <a:t>(Business-to-Business).</a:t>
            </a:r>
          </a:p>
          <a:p>
            <a:pPr lvl="0" algn="just">
              <a:lnSpc>
                <a:spcPts val="4224"/>
              </a:lnSpc>
            </a:pPr>
            <a:r>
              <a:rPr lang="en-US" sz="3200" b="1" spc="96" dirty="0" smtClean="0">
                <a:solidFill>
                  <a:srgbClr val="000000"/>
                </a:solidFill>
                <a:latin typeface="Open Sans"/>
                <a:ea typeface="Open Sans"/>
                <a:cs typeface="Open Sans"/>
                <a:sym typeface="Open Sans"/>
              </a:rPr>
              <a:t>		B2C </a:t>
            </a:r>
            <a:r>
              <a:rPr lang="en-US" sz="3200" b="1" spc="96" dirty="0">
                <a:solidFill>
                  <a:srgbClr val="000000"/>
                </a:solidFill>
                <a:latin typeface="Open Sans"/>
                <a:ea typeface="Open Sans"/>
                <a:cs typeface="Open Sans"/>
                <a:sym typeface="Open Sans"/>
              </a:rPr>
              <a:t>(Business-to-Customer)</a:t>
            </a:r>
          </a:p>
        </p:txBody>
      </p:sp>
      <p:sp>
        <p:nvSpPr>
          <p:cNvPr id="15" name="TextBox 15"/>
          <p:cNvSpPr txBox="1"/>
          <p:nvPr/>
        </p:nvSpPr>
        <p:spPr>
          <a:xfrm>
            <a:off x="7825302" y="7339097"/>
            <a:ext cx="10000418" cy="1615827"/>
          </a:xfrm>
          <a:prstGeom prst="rect">
            <a:avLst/>
          </a:prstGeom>
        </p:spPr>
        <p:txBody>
          <a:bodyPr wrap="square" lIns="0" tIns="0" rIns="0" bIns="0" rtlCol="0" anchor="t">
            <a:spAutoFit/>
          </a:bodyPr>
          <a:lstStyle/>
          <a:p>
            <a:pPr lvl="0" algn="just">
              <a:lnSpc>
                <a:spcPts val="4224"/>
              </a:lnSpc>
            </a:pPr>
            <a:r>
              <a:rPr lang="en-US" sz="3600" spc="96" dirty="0">
                <a:solidFill>
                  <a:srgbClr val="FFFFFF"/>
                </a:solidFill>
                <a:latin typeface="Open Sans"/>
                <a:ea typeface="Open Sans"/>
                <a:cs typeface="Open Sans"/>
                <a:sym typeface="Open Sans"/>
              </a:rPr>
              <a:t>10,000,000 SMEs × ₹50,000 </a:t>
            </a:r>
          </a:p>
          <a:p>
            <a:pPr lvl="0" algn="just">
              <a:lnSpc>
                <a:spcPts val="4224"/>
              </a:lnSpc>
            </a:pPr>
            <a:r>
              <a:rPr lang="en-US" sz="3600" spc="96" dirty="0">
                <a:solidFill>
                  <a:srgbClr val="FFFFFF"/>
                </a:solidFill>
                <a:latin typeface="Open Sans"/>
                <a:ea typeface="Open Sans"/>
                <a:cs typeface="Open Sans"/>
                <a:sym typeface="Open Sans"/>
              </a:rPr>
              <a:t>	            </a:t>
            </a:r>
            <a:endParaRPr lang="en-US" sz="3600" spc="96" dirty="0" smtClean="0">
              <a:solidFill>
                <a:srgbClr val="FFFFFF"/>
              </a:solidFill>
              <a:latin typeface="Open Sans"/>
              <a:ea typeface="Open Sans"/>
              <a:cs typeface="Open Sans"/>
              <a:sym typeface="Open Sans"/>
            </a:endParaRPr>
          </a:p>
          <a:p>
            <a:pPr lvl="0" algn="just">
              <a:lnSpc>
                <a:spcPts val="4224"/>
              </a:lnSpc>
            </a:pPr>
            <a:r>
              <a:rPr lang="en-US" sz="3600" spc="96" dirty="0" smtClean="0">
                <a:solidFill>
                  <a:srgbClr val="FFFFFF"/>
                </a:solidFill>
                <a:latin typeface="Open Sans"/>
                <a:ea typeface="Open Sans"/>
                <a:cs typeface="Open Sans"/>
                <a:sym typeface="Open Sans"/>
              </a:rPr>
              <a:t> =   ₹</a:t>
            </a:r>
            <a:r>
              <a:rPr lang="en-US" sz="3600" spc="96" dirty="0">
                <a:solidFill>
                  <a:srgbClr val="FFFFFF"/>
                </a:solidFill>
                <a:latin typeface="Open Sans"/>
                <a:ea typeface="Open Sans"/>
                <a:cs typeface="Open Sans"/>
                <a:sym typeface="Open Sans"/>
              </a:rPr>
              <a:t>500 billion (or ₹50,000 crores) annually</a:t>
            </a:r>
          </a:p>
        </p:txBody>
      </p:sp>
      <p:grpSp>
        <p:nvGrpSpPr>
          <p:cNvPr id="16" name="Group 16"/>
          <p:cNvGrpSpPr/>
          <p:nvPr/>
        </p:nvGrpSpPr>
        <p:grpSpPr>
          <a:xfrm>
            <a:off x="0" y="9258300"/>
            <a:ext cx="1028700" cy="1028700"/>
            <a:chOff x="0" y="0"/>
            <a:chExt cx="270933" cy="270933"/>
          </a:xfrm>
        </p:grpSpPr>
        <p:sp>
          <p:nvSpPr>
            <p:cNvPr id="17" name="Freeform 1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EAE4D2"/>
            </a:solidFill>
          </p:spPr>
        </p:sp>
        <p:sp>
          <p:nvSpPr>
            <p:cNvPr id="18" name="TextBox 18"/>
            <p:cNvSpPr txBox="1"/>
            <p:nvPr/>
          </p:nvSpPr>
          <p:spPr>
            <a:xfrm>
              <a:off x="0" y="-47625"/>
              <a:ext cx="270933" cy="318558"/>
            </a:xfrm>
            <a:prstGeom prst="rect">
              <a:avLst/>
            </a:prstGeom>
          </p:spPr>
          <p:txBody>
            <a:bodyPr lIns="50800" tIns="50800" rIns="50800" bIns="50800" rtlCol="0" anchor="ctr"/>
            <a:lstStyle/>
            <a:p>
              <a:pPr algn="ctr">
                <a:lnSpc>
                  <a:spcPts val="247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39945" y="7476836"/>
            <a:ext cx="6028378" cy="2314864"/>
            <a:chOff x="0" y="0"/>
            <a:chExt cx="8037837" cy="3086485"/>
          </a:xfrm>
        </p:grpSpPr>
        <p:pic>
          <p:nvPicPr>
            <p:cNvPr id="3" name="Picture 3"/>
            <p:cNvPicPr>
              <a:picLocks noChangeAspect="1"/>
            </p:cNvPicPr>
            <p:nvPr/>
          </p:nvPicPr>
          <p:blipFill>
            <a:blip r:embed="rId2"/>
            <a:srcRect t="16242" b="16242"/>
            <a:stretch>
              <a:fillRect/>
            </a:stretch>
          </p:blipFill>
          <p:spPr>
            <a:xfrm>
              <a:off x="0" y="0"/>
              <a:ext cx="8037837" cy="3086485"/>
            </a:xfrm>
            <a:prstGeom prst="rect">
              <a:avLst/>
            </a:prstGeom>
          </p:spPr>
        </p:pic>
      </p:grpSp>
      <p:grpSp>
        <p:nvGrpSpPr>
          <p:cNvPr id="4" name="Group 4"/>
          <p:cNvGrpSpPr/>
          <p:nvPr/>
        </p:nvGrpSpPr>
        <p:grpSpPr>
          <a:xfrm>
            <a:off x="839945" y="2628900"/>
            <a:ext cx="6028378" cy="2314864"/>
            <a:chOff x="0" y="0"/>
            <a:chExt cx="8037837" cy="3086485"/>
          </a:xfrm>
        </p:grpSpPr>
        <p:pic>
          <p:nvPicPr>
            <p:cNvPr id="5" name="Picture 5"/>
            <p:cNvPicPr>
              <a:picLocks noChangeAspect="1"/>
            </p:cNvPicPr>
            <p:nvPr/>
          </p:nvPicPr>
          <p:blipFill>
            <a:blip r:embed="rId3"/>
            <a:srcRect t="24931" b="6701"/>
            <a:stretch>
              <a:fillRect/>
            </a:stretch>
          </p:blipFill>
          <p:spPr>
            <a:xfrm>
              <a:off x="0" y="0"/>
              <a:ext cx="8037837" cy="3086485"/>
            </a:xfrm>
            <a:prstGeom prst="rect">
              <a:avLst/>
            </a:prstGeom>
          </p:spPr>
        </p:pic>
      </p:grpSp>
      <p:sp>
        <p:nvSpPr>
          <p:cNvPr id="6" name="TextBox 6"/>
          <p:cNvSpPr txBox="1"/>
          <p:nvPr/>
        </p:nvSpPr>
        <p:spPr>
          <a:xfrm>
            <a:off x="839945" y="562269"/>
            <a:ext cx="6818840" cy="984885"/>
          </a:xfrm>
          <a:prstGeom prst="rect">
            <a:avLst/>
          </a:prstGeom>
        </p:spPr>
        <p:txBody>
          <a:bodyPr lIns="0" tIns="0" rIns="0" bIns="0" rtlCol="0" anchor="t">
            <a:spAutoFit/>
          </a:bodyPr>
          <a:lstStyle/>
          <a:p>
            <a:pPr algn="l">
              <a:lnSpc>
                <a:spcPts val="7560"/>
              </a:lnSpc>
            </a:pPr>
            <a:r>
              <a:rPr lang="en-US" sz="7200" dirty="0" smtClean="0">
                <a:solidFill>
                  <a:srgbClr val="17726D"/>
                </a:solidFill>
                <a:latin typeface="Inter Bold"/>
                <a:ea typeface="Inter Bold"/>
                <a:cs typeface="Inter Bold"/>
                <a:sym typeface="Inter Bold"/>
              </a:rPr>
              <a:t>B2B </a:t>
            </a:r>
            <a:endParaRPr lang="en-US" sz="7200" dirty="0">
              <a:solidFill>
                <a:srgbClr val="17726D"/>
              </a:solidFill>
              <a:latin typeface="Inter Bold"/>
              <a:ea typeface="Inter Bold"/>
              <a:cs typeface="Inter Bold"/>
              <a:sym typeface="Inter Bold"/>
            </a:endParaRPr>
          </a:p>
        </p:txBody>
      </p:sp>
      <p:sp>
        <p:nvSpPr>
          <p:cNvPr id="7" name="TextBox 7"/>
          <p:cNvSpPr txBox="1"/>
          <p:nvPr/>
        </p:nvSpPr>
        <p:spPr>
          <a:xfrm>
            <a:off x="839945" y="1518579"/>
            <a:ext cx="6818840" cy="406458"/>
          </a:xfrm>
          <a:prstGeom prst="rect">
            <a:avLst/>
          </a:prstGeom>
        </p:spPr>
        <p:txBody>
          <a:bodyPr lIns="0" tIns="0" rIns="0" bIns="0" rtlCol="0" anchor="t">
            <a:spAutoFit/>
          </a:bodyPr>
          <a:lstStyle/>
          <a:p>
            <a:pPr lvl="0">
              <a:lnSpc>
                <a:spcPts val="3359"/>
              </a:lnSpc>
            </a:pPr>
            <a:r>
              <a:rPr lang="en-US" sz="2400" spc="177" dirty="0">
                <a:solidFill>
                  <a:srgbClr val="000000"/>
                </a:solidFill>
                <a:latin typeface="Open Sans Bold"/>
                <a:ea typeface="Open Sans Bold"/>
                <a:cs typeface="Open Sans Bold"/>
                <a:sym typeface="Open Sans Bold"/>
              </a:rPr>
              <a:t>Marketing Strategy</a:t>
            </a:r>
          </a:p>
        </p:txBody>
      </p:sp>
      <p:grpSp>
        <p:nvGrpSpPr>
          <p:cNvPr id="8" name="Group 8"/>
          <p:cNvGrpSpPr/>
          <p:nvPr/>
        </p:nvGrpSpPr>
        <p:grpSpPr>
          <a:xfrm>
            <a:off x="7718306" y="0"/>
            <a:ext cx="10569694" cy="10287000"/>
            <a:chOff x="0" y="0"/>
            <a:chExt cx="2783788" cy="2709333"/>
          </a:xfrm>
        </p:grpSpPr>
        <p:sp>
          <p:nvSpPr>
            <p:cNvPr id="9" name="Freeform 9"/>
            <p:cNvSpPr/>
            <p:nvPr/>
          </p:nvSpPr>
          <p:spPr>
            <a:xfrm>
              <a:off x="0" y="0"/>
              <a:ext cx="2783788" cy="2709333"/>
            </a:xfrm>
            <a:custGeom>
              <a:avLst/>
              <a:gdLst/>
              <a:ahLst/>
              <a:cxnLst/>
              <a:rect l="l" t="t" r="r" b="b"/>
              <a:pathLst>
                <a:path w="2783788" h="2709333">
                  <a:moveTo>
                    <a:pt x="0" y="0"/>
                  </a:moveTo>
                  <a:lnTo>
                    <a:pt x="2783788" y="0"/>
                  </a:lnTo>
                  <a:lnTo>
                    <a:pt x="2783788" y="2709333"/>
                  </a:lnTo>
                  <a:lnTo>
                    <a:pt x="0" y="2709333"/>
                  </a:lnTo>
                  <a:close/>
                </a:path>
              </a:pathLst>
            </a:custGeom>
            <a:solidFill>
              <a:srgbClr val="17726D"/>
            </a:solidFill>
          </p:spPr>
        </p:sp>
        <p:sp>
          <p:nvSpPr>
            <p:cNvPr id="10" name="TextBox 10"/>
            <p:cNvSpPr txBox="1"/>
            <p:nvPr/>
          </p:nvSpPr>
          <p:spPr>
            <a:xfrm>
              <a:off x="0" y="-47625"/>
              <a:ext cx="2783788" cy="2756958"/>
            </a:xfrm>
            <a:prstGeom prst="rect">
              <a:avLst/>
            </a:prstGeom>
          </p:spPr>
          <p:txBody>
            <a:bodyPr lIns="50800" tIns="50800" rIns="50800" bIns="50800" rtlCol="0" anchor="ctr"/>
            <a:lstStyle/>
            <a:p>
              <a:pPr algn="ctr">
                <a:lnSpc>
                  <a:spcPts val="2479"/>
                </a:lnSpc>
              </a:pPr>
              <a:endParaRPr/>
            </a:p>
          </p:txBody>
        </p:sp>
      </p:grpSp>
      <p:sp>
        <p:nvSpPr>
          <p:cNvPr id="13" name="AutoShape 13"/>
          <p:cNvSpPr/>
          <p:nvPr/>
        </p:nvSpPr>
        <p:spPr>
          <a:xfrm flipV="1">
            <a:off x="914400" y="2171700"/>
            <a:ext cx="1858299" cy="0"/>
          </a:xfrm>
          <a:prstGeom prst="line">
            <a:avLst/>
          </a:prstGeom>
          <a:ln w="76200" cap="flat">
            <a:solidFill>
              <a:srgbClr val="EAE4D2"/>
            </a:solidFill>
            <a:prstDash val="solid"/>
            <a:headEnd type="none" w="sm" len="sm"/>
            <a:tailEnd type="none" w="sm" len="sm"/>
          </a:ln>
        </p:spPr>
      </p:sp>
      <p:sp>
        <p:nvSpPr>
          <p:cNvPr id="18" name="TextBox 18"/>
          <p:cNvSpPr txBox="1"/>
          <p:nvPr/>
        </p:nvSpPr>
        <p:spPr>
          <a:xfrm>
            <a:off x="8237168" y="656895"/>
            <a:ext cx="9531969" cy="4270400"/>
          </a:xfrm>
          <a:prstGeom prst="rect">
            <a:avLst/>
          </a:prstGeom>
        </p:spPr>
        <p:txBody>
          <a:bodyPr wrap="square" lIns="0" tIns="0" rIns="0" bIns="0" rtlCol="0" anchor="t">
            <a:spAutoFit/>
          </a:bodyPr>
          <a:lstStyle/>
          <a:p>
            <a:pPr lvl="0" algn="just">
              <a:lnSpc>
                <a:spcPts val="3720"/>
              </a:lnSpc>
            </a:pPr>
            <a:r>
              <a:rPr lang="en-US" sz="2400" dirty="0">
                <a:solidFill>
                  <a:srgbClr val="FFFFFF"/>
                </a:solidFill>
                <a:latin typeface="Open Sans"/>
                <a:ea typeface="Open Sans"/>
                <a:cs typeface="Open Sans"/>
                <a:sym typeface="Open Sans"/>
              </a:rPr>
              <a:t>1. </a:t>
            </a:r>
            <a:r>
              <a:rPr lang="en-US" sz="2400" b="1" dirty="0">
                <a:solidFill>
                  <a:srgbClr val="FFFFFF"/>
                </a:solidFill>
                <a:latin typeface="Open Sans"/>
                <a:ea typeface="Open Sans"/>
                <a:cs typeface="Open Sans"/>
                <a:sym typeface="Open Sans"/>
              </a:rPr>
              <a:t>Geographical Territories- </a:t>
            </a:r>
            <a:r>
              <a:rPr lang="en-US" sz="2400" dirty="0">
                <a:solidFill>
                  <a:srgbClr val="FFFFFF"/>
                </a:solidFill>
                <a:latin typeface="Open Sans"/>
                <a:ea typeface="Open Sans"/>
                <a:cs typeface="Open Sans"/>
                <a:sym typeface="Open Sans"/>
              </a:rPr>
              <a:t>Initial focus on urban and metropolitan areas </a:t>
            </a:r>
          </a:p>
          <a:p>
            <a:pPr lvl="0" algn="just">
              <a:lnSpc>
                <a:spcPts val="3720"/>
              </a:lnSpc>
            </a:pPr>
            <a:r>
              <a:rPr lang="en-US" sz="2400" dirty="0">
                <a:solidFill>
                  <a:srgbClr val="FFFFFF"/>
                </a:solidFill>
                <a:latin typeface="Open Sans"/>
                <a:ea typeface="Open Sans"/>
                <a:cs typeface="Open Sans"/>
                <a:sym typeface="Open Sans"/>
              </a:rPr>
              <a:t>2. Priority Industries: Focus on high-growth sectors with customized solutions</a:t>
            </a:r>
          </a:p>
          <a:p>
            <a:pPr lvl="0" algn="just">
              <a:lnSpc>
                <a:spcPts val="3720"/>
              </a:lnSpc>
            </a:pPr>
            <a:r>
              <a:rPr lang="en-US" sz="2400" dirty="0">
                <a:solidFill>
                  <a:srgbClr val="FFFFFF"/>
                </a:solidFill>
                <a:latin typeface="Open Sans"/>
                <a:ea typeface="Open Sans"/>
                <a:cs typeface="Open Sans"/>
                <a:sym typeface="Open Sans"/>
              </a:rPr>
              <a:t>3. Content Marketing: LinkedIn and industry-specific forums and hosting webinars and seminars, email campaigns.</a:t>
            </a:r>
          </a:p>
          <a:p>
            <a:pPr lvl="0" algn="just">
              <a:lnSpc>
                <a:spcPts val="3720"/>
              </a:lnSpc>
            </a:pPr>
            <a:r>
              <a:rPr lang="en-US" sz="2400" dirty="0">
                <a:solidFill>
                  <a:srgbClr val="FFFFFF"/>
                </a:solidFill>
                <a:latin typeface="Open Sans"/>
                <a:ea typeface="Open Sans"/>
                <a:cs typeface="Open Sans"/>
                <a:sym typeface="Open Sans"/>
              </a:rPr>
              <a:t>4. Strategic Alliances: Partner with industry associations, chambers of commerce, CEOs, marketing directors, and business development managers</a:t>
            </a:r>
          </a:p>
        </p:txBody>
      </p:sp>
      <p:sp>
        <p:nvSpPr>
          <p:cNvPr id="28" name="TextBox 28"/>
          <p:cNvSpPr txBox="1"/>
          <p:nvPr/>
        </p:nvSpPr>
        <p:spPr>
          <a:xfrm>
            <a:off x="8237168" y="5995789"/>
            <a:ext cx="9669832" cy="3795911"/>
          </a:xfrm>
          <a:prstGeom prst="rect">
            <a:avLst/>
          </a:prstGeom>
        </p:spPr>
        <p:txBody>
          <a:bodyPr wrap="square" lIns="0" tIns="0" rIns="0" bIns="0" rtlCol="0" anchor="t">
            <a:spAutoFit/>
          </a:bodyPr>
          <a:lstStyle/>
          <a:p>
            <a:pPr lvl="0" algn="just">
              <a:lnSpc>
                <a:spcPts val="3720"/>
              </a:lnSpc>
            </a:pPr>
            <a:r>
              <a:rPr lang="en-US" sz="2400" dirty="0">
                <a:solidFill>
                  <a:srgbClr val="FFFFFF"/>
                </a:solidFill>
                <a:latin typeface="Open Sans"/>
                <a:ea typeface="Open Sans"/>
                <a:cs typeface="Open Sans"/>
                <a:sym typeface="Open Sans"/>
              </a:rPr>
              <a:t>1. Geographical Territories: Metropolitan areas with a high concentration of tech-savvy consumers</a:t>
            </a:r>
          </a:p>
          <a:p>
            <a:pPr lvl="0" algn="just">
              <a:lnSpc>
                <a:spcPts val="3720"/>
              </a:lnSpc>
            </a:pPr>
            <a:r>
              <a:rPr lang="en-US" sz="2400" dirty="0">
                <a:solidFill>
                  <a:srgbClr val="FFFFFF"/>
                </a:solidFill>
                <a:latin typeface="Open Sans"/>
                <a:ea typeface="Open Sans"/>
                <a:cs typeface="Open Sans"/>
                <a:sym typeface="Open Sans"/>
              </a:rPr>
              <a:t>2. Target Segments: Focus on consumers who are entrepreneurs, freelancers, or small business owners</a:t>
            </a:r>
          </a:p>
          <a:p>
            <a:pPr lvl="0" algn="just">
              <a:lnSpc>
                <a:spcPts val="3720"/>
              </a:lnSpc>
            </a:pPr>
            <a:r>
              <a:rPr lang="en-US" sz="2400" dirty="0">
                <a:solidFill>
                  <a:srgbClr val="FFFFFF"/>
                </a:solidFill>
                <a:latin typeface="Open Sans"/>
                <a:ea typeface="Open Sans"/>
                <a:cs typeface="Open Sans"/>
                <a:sym typeface="Open Sans"/>
              </a:rPr>
              <a:t>3. Personalized messaging: Resonate with the challenges faced by small business owners and entrepreneurs.</a:t>
            </a:r>
          </a:p>
          <a:p>
            <a:pPr lvl="0" algn="just">
              <a:lnSpc>
                <a:spcPts val="3720"/>
              </a:lnSpc>
            </a:pPr>
            <a:r>
              <a:rPr lang="en-US" sz="2400" dirty="0">
                <a:solidFill>
                  <a:srgbClr val="FFFFFF"/>
                </a:solidFill>
                <a:latin typeface="Open Sans"/>
                <a:ea typeface="Open Sans"/>
                <a:cs typeface="Open Sans"/>
                <a:sym typeface="Open Sans"/>
              </a:rPr>
              <a:t>4. Social Media Marketing</a:t>
            </a:r>
          </a:p>
          <a:p>
            <a:pPr lvl="0" algn="just">
              <a:lnSpc>
                <a:spcPts val="3720"/>
              </a:lnSpc>
            </a:pPr>
            <a:r>
              <a:rPr lang="en-US" sz="2400" dirty="0">
                <a:solidFill>
                  <a:srgbClr val="FFFFFF"/>
                </a:solidFill>
                <a:latin typeface="Open Sans"/>
                <a:ea typeface="Open Sans"/>
                <a:cs typeface="Open Sans"/>
                <a:sym typeface="Open Sans"/>
              </a:rPr>
              <a:t>5. Search Engine Marketing</a:t>
            </a:r>
          </a:p>
        </p:txBody>
      </p:sp>
      <p:sp>
        <p:nvSpPr>
          <p:cNvPr id="29" name="TextBox 6"/>
          <p:cNvSpPr txBox="1"/>
          <p:nvPr/>
        </p:nvSpPr>
        <p:spPr>
          <a:xfrm>
            <a:off x="773230" y="5248654"/>
            <a:ext cx="6818840" cy="984885"/>
          </a:xfrm>
          <a:prstGeom prst="rect">
            <a:avLst/>
          </a:prstGeom>
        </p:spPr>
        <p:txBody>
          <a:bodyPr lIns="0" tIns="0" rIns="0" bIns="0" rtlCol="0" anchor="t">
            <a:spAutoFit/>
          </a:bodyPr>
          <a:lstStyle/>
          <a:p>
            <a:pPr algn="l">
              <a:lnSpc>
                <a:spcPts val="7560"/>
              </a:lnSpc>
            </a:pPr>
            <a:r>
              <a:rPr lang="en-US" sz="7200" dirty="0" smtClean="0">
                <a:solidFill>
                  <a:srgbClr val="17726D"/>
                </a:solidFill>
                <a:latin typeface="Inter Bold"/>
                <a:ea typeface="Inter Bold"/>
                <a:cs typeface="Inter Bold"/>
                <a:sym typeface="Inter Bold"/>
              </a:rPr>
              <a:t>B2C </a:t>
            </a:r>
            <a:endParaRPr lang="en-US" sz="7200" dirty="0">
              <a:solidFill>
                <a:srgbClr val="17726D"/>
              </a:solidFill>
              <a:latin typeface="Inter Bold"/>
              <a:ea typeface="Inter Bold"/>
              <a:cs typeface="Inter Bold"/>
              <a:sym typeface="Inter Bold"/>
            </a:endParaRPr>
          </a:p>
        </p:txBody>
      </p:sp>
      <p:sp>
        <p:nvSpPr>
          <p:cNvPr id="30" name="AutoShape 13"/>
          <p:cNvSpPr/>
          <p:nvPr/>
        </p:nvSpPr>
        <p:spPr>
          <a:xfrm flipV="1">
            <a:off x="838200" y="6819900"/>
            <a:ext cx="1858299" cy="0"/>
          </a:xfrm>
          <a:prstGeom prst="line">
            <a:avLst/>
          </a:prstGeom>
          <a:ln w="76200" cap="flat">
            <a:solidFill>
              <a:srgbClr val="EAE4D2"/>
            </a:solidFill>
            <a:prstDash val="solid"/>
            <a:headEnd type="none" w="sm" len="sm"/>
            <a:tailEnd type="none" w="sm" len="sm"/>
          </a:ln>
        </p:spPr>
      </p:sp>
      <p:sp>
        <p:nvSpPr>
          <p:cNvPr id="31" name="TextBox 7"/>
          <p:cNvSpPr txBox="1"/>
          <p:nvPr/>
        </p:nvSpPr>
        <p:spPr>
          <a:xfrm>
            <a:off x="803710" y="6128935"/>
            <a:ext cx="6818840" cy="406458"/>
          </a:xfrm>
          <a:prstGeom prst="rect">
            <a:avLst/>
          </a:prstGeom>
        </p:spPr>
        <p:txBody>
          <a:bodyPr lIns="0" tIns="0" rIns="0" bIns="0" rtlCol="0" anchor="t">
            <a:spAutoFit/>
          </a:bodyPr>
          <a:lstStyle/>
          <a:p>
            <a:pPr lvl="0">
              <a:lnSpc>
                <a:spcPts val="3359"/>
              </a:lnSpc>
            </a:pPr>
            <a:r>
              <a:rPr lang="en-US" sz="2400" spc="177" dirty="0">
                <a:solidFill>
                  <a:srgbClr val="000000"/>
                </a:solidFill>
                <a:latin typeface="Open Sans Bold"/>
                <a:ea typeface="Open Sans Bold"/>
                <a:cs typeface="Open Sans Bold"/>
                <a:sym typeface="Open Sans Bold"/>
              </a:rPr>
              <a:t>Marketing Strategy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39945" y="562269"/>
            <a:ext cx="8147912" cy="1949252"/>
          </a:xfrm>
          <a:prstGeom prst="rect">
            <a:avLst/>
          </a:prstGeom>
        </p:spPr>
        <p:txBody>
          <a:bodyPr lIns="0" tIns="0" rIns="0" bIns="0" rtlCol="0" anchor="t">
            <a:spAutoFit/>
          </a:bodyPr>
          <a:lstStyle/>
          <a:p>
            <a:pPr algn="l">
              <a:lnSpc>
                <a:spcPts val="7560"/>
              </a:lnSpc>
            </a:pPr>
            <a:r>
              <a:rPr lang="en-US" sz="7200" dirty="0" smtClean="0">
                <a:solidFill>
                  <a:srgbClr val="17726D"/>
                </a:solidFill>
                <a:latin typeface="Inter Bold"/>
                <a:ea typeface="Inter Bold"/>
                <a:cs typeface="Inter Bold"/>
                <a:sym typeface="Inter Bold"/>
              </a:rPr>
              <a:t>COMPETITION ANALYSIS</a:t>
            </a:r>
            <a:endParaRPr lang="en-US" sz="7200" dirty="0">
              <a:solidFill>
                <a:srgbClr val="17726D"/>
              </a:solidFill>
              <a:latin typeface="Inter Bold"/>
              <a:ea typeface="Inter Bold"/>
              <a:cs typeface="Inter Bold"/>
              <a:sym typeface="Inter Bold"/>
            </a:endParaRPr>
          </a:p>
        </p:txBody>
      </p:sp>
      <p:grpSp>
        <p:nvGrpSpPr>
          <p:cNvPr id="4" name="Group 4"/>
          <p:cNvGrpSpPr/>
          <p:nvPr/>
        </p:nvGrpSpPr>
        <p:grpSpPr>
          <a:xfrm>
            <a:off x="12876897" y="17780"/>
            <a:ext cx="5014166" cy="10287000"/>
            <a:chOff x="0" y="0"/>
            <a:chExt cx="1320603" cy="2709333"/>
          </a:xfrm>
        </p:grpSpPr>
        <p:sp>
          <p:nvSpPr>
            <p:cNvPr id="5" name="Freeform 5"/>
            <p:cNvSpPr/>
            <p:nvPr/>
          </p:nvSpPr>
          <p:spPr>
            <a:xfrm>
              <a:off x="0" y="0"/>
              <a:ext cx="1320603" cy="2709333"/>
            </a:xfrm>
            <a:custGeom>
              <a:avLst/>
              <a:gdLst/>
              <a:ahLst/>
              <a:cxnLst/>
              <a:rect l="l" t="t" r="r" b="b"/>
              <a:pathLst>
                <a:path w="1320603" h="2709333">
                  <a:moveTo>
                    <a:pt x="0" y="0"/>
                  </a:moveTo>
                  <a:lnTo>
                    <a:pt x="1320603" y="0"/>
                  </a:lnTo>
                  <a:lnTo>
                    <a:pt x="1320603" y="2709333"/>
                  </a:lnTo>
                  <a:lnTo>
                    <a:pt x="0" y="2709333"/>
                  </a:lnTo>
                  <a:close/>
                </a:path>
              </a:pathLst>
            </a:custGeom>
            <a:solidFill>
              <a:srgbClr val="F6F6F6"/>
            </a:solidFill>
          </p:spPr>
        </p:sp>
        <p:sp>
          <p:nvSpPr>
            <p:cNvPr id="6" name="TextBox 6"/>
            <p:cNvSpPr txBox="1"/>
            <p:nvPr/>
          </p:nvSpPr>
          <p:spPr>
            <a:xfrm>
              <a:off x="0" y="-47625"/>
              <a:ext cx="1320603" cy="2756958"/>
            </a:xfrm>
            <a:prstGeom prst="rect">
              <a:avLst/>
            </a:prstGeom>
          </p:spPr>
          <p:txBody>
            <a:bodyPr lIns="50800" tIns="50800" rIns="50800" bIns="50800" rtlCol="0" anchor="ctr"/>
            <a:lstStyle/>
            <a:p>
              <a:pPr algn="ctr">
                <a:lnSpc>
                  <a:spcPts val="2479"/>
                </a:lnSpc>
              </a:pPr>
              <a:endParaRPr/>
            </a:p>
          </p:txBody>
        </p:sp>
      </p:grpSp>
      <p:grpSp>
        <p:nvGrpSpPr>
          <p:cNvPr id="7" name="Group 7"/>
          <p:cNvGrpSpPr/>
          <p:nvPr/>
        </p:nvGrpSpPr>
        <p:grpSpPr>
          <a:xfrm>
            <a:off x="9144000" y="457494"/>
            <a:ext cx="9144000" cy="1495425"/>
            <a:chOff x="0" y="0"/>
            <a:chExt cx="2408296" cy="393857"/>
          </a:xfrm>
        </p:grpSpPr>
        <p:sp>
          <p:nvSpPr>
            <p:cNvPr id="8" name="Freeform 8"/>
            <p:cNvSpPr/>
            <p:nvPr/>
          </p:nvSpPr>
          <p:spPr>
            <a:xfrm>
              <a:off x="0" y="0"/>
              <a:ext cx="2408296" cy="393857"/>
            </a:xfrm>
            <a:custGeom>
              <a:avLst/>
              <a:gdLst/>
              <a:ahLst/>
              <a:cxnLst/>
              <a:rect l="l" t="t" r="r" b="b"/>
              <a:pathLst>
                <a:path w="2408296" h="393857">
                  <a:moveTo>
                    <a:pt x="0" y="0"/>
                  </a:moveTo>
                  <a:lnTo>
                    <a:pt x="2408296" y="0"/>
                  </a:lnTo>
                  <a:lnTo>
                    <a:pt x="2408296" y="393857"/>
                  </a:lnTo>
                  <a:lnTo>
                    <a:pt x="0" y="393857"/>
                  </a:lnTo>
                  <a:close/>
                </a:path>
              </a:pathLst>
            </a:custGeom>
            <a:solidFill>
              <a:srgbClr val="17726D"/>
            </a:solidFill>
          </p:spPr>
        </p:sp>
        <p:sp>
          <p:nvSpPr>
            <p:cNvPr id="9" name="TextBox 9"/>
            <p:cNvSpPr txBox="1"/>
            <p:nvPr/>
          </p:nvSpPr>
          <p:spPr>
            <a:xfrm>
              <a:off x="0" y="-47625"/>
              <a:ext cx="2408296" cy="441482"/>
            </a:xfrm>
            <a:prstGeom prst="rect">
              <a:avLst/>
            </a:prstGeom>
          </p:spPr>
          <p:txBody>
            <a:bodyPr lIns="50800" tIns="50800" rIns="50800" bIns="50800" rtlCol="0" anchor="ctr"/>
            <a:lstStyle/>
            <a:p>
              <a:pPr algn="ctr">
                <a:lnSpc>
                  <a:spcPts val="2479"/>
                </a:lnSpc>
              </a:pPr>
              <a:endParaRPr/>
            </a:p>
          </p:txBody>
        </p:sp>
      </p:grpSp>
      <p:grpSp>
        <p:nvGrpSpPr>
          <p:cNvPr id="10" name="Group 10"/>
          <p:cNvGrpSpPr/>
          <p:nvPr/>
        </p:nvGrpSpPr>
        <p:grpSpPr>
          <a:xfrm>
            <a:off x="12309037" y="3340629"/>
            <a:ext cx="5113294" cy="2876228"/>
            <a:chOff x="21597" y="0"/>
            <a:chExt cx="6817726" cy="3834970"/>
          </a:xfrm>
        </p:grpSpPr>
        <p:pic>
          <p:nvPicPr>
            <p:cNvPr id="11"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97" y="0"/>
              <a:ext cx="6817726" cy="3834970"/>
            </a:xfrm>
            <a:prstGeom prst="rect">
              <a:avLst/>
            </a:prstGeom>
          </p:spPr>
        </p:pic>
      </p:grpSp>
      <p:grpSp>
        <p:nvGrpSpPr>
          <p:cNvPr id="12" name="Group 12"/>
          <p:cNvGrpSpPr/>
          <p:nvPr/>
        </p:nvGrpSpPr>
        <p:grpSpPr>
          <a:xfrm>
            <a:off x="6725712" y="3299616"/>
            <a:ext cx="4524290" cy="2780665"/>
            <a:chOff x="1512975" y="676627"/>
            <a:chExt cx="3834971" cy="2336801"/>
          </a:xfrm>
        </p:grpSpPr>
        <p:pic>
          <p:nvPicPr>
            <p:cNvPr id="13" name="Picture 13"/>
            <p:cNvPicPr>
              <a:picLocks noChangeAspect="1"/>
            </p:cNvPicPr>
            <p:nvPr/>
          </p:nvPicPr>
          <p:blipFill rotWithShape="1">
            <a:blip r:embed="rId3">
              <a:extLst>
                <a:ext uri="{28A0092B-C50C-407E-A947-70E740481C1C}">
                  <a14:useLocalDpi xmlns:a14="http://schemas.microsoft.com/office/drawing/2010/main" val="0"/>
                </a:ext>
              </a:extLst>
            </a:blip>
            <a:srcRect t="17644" b="21422"/>
            <a:stretch/>
          </p:blipFill>
          <p:spPr>
            <a:xfrm>
              <a:off x="1512975" y="676627"/>
              <a:ext cx="3834971" cy="2336801"/>
            </a:xfrm>
            <a:prstGeom prst="rect">
              <a:avLst/>
            </a:prstGeom>
          </p:spPr>
        </p:pic>
      </p:grpSp>
      <p:grpSp>
        <p:nvGrpSpPr>
          <p:cNvPr id="14" name="Group 14"/>
          <p:cNvGrpSpPr/>
          <p:nvPr/>
        </p:nvGrpSpPr>
        <p:grpSpPr>
          <a:xfrm>
            <a:off x="854255" y="3340629"/>
            <a:ext cx="5136121" cy="2876228"/>
            <a:chOff x="6380" y="0"/>
            <a:chExt cx="6848162" cy="3834970"/>
          </a:xfrm>
        </p:grpSpPr>
        <p:pic>
          <p:nvPicPr>
            <p:cNvPr id="15"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0" y="0"/>
              <a:ext cx="6848162" cy="3834970"/>
            </a:xfrm>
            <a:prstGeom prst="rect">
              <a:avLst/>
            </a:prstGeom>
          </p:spPr>
        </p:pic>
      </p:grpSp>
      <p:sp>
        <p:nvSpPr>
          <p:cNvPr id="16" name="TextBox 16"/>
          <p:cNvSpPr txBox="1"/>
          <p:nvPr/>
        </p:nvSpPr>
        <p:spPr>
          <a:xfrm>
            <a:off x="839945" y="6517777"/>
            <a:ext cx="5155216" cy="455295"/>
          </a:xfrm>
          <a:prstGeom prst="rect">
            <a:avLst/>
          </a:prstGeom>
        </p:spPr>
        <p:txBody>
          <a:bodyPr lIns="0" tIns="0" rIns="0" bIns="0" rtlCol="0" anchor="t">
            <a:spAutoFit/>
          </a:bodyPr>
          <a:lstStyle/>
          <a:p>
            <a:pPr>
              <a:lnSpc>
                <a:spcPts val="3779"/>
              </a:lnSpc>
            </a:pPr>
            <a:r>
              <a:rPr lang="en-US" sz="2699" dirty="0" err="1">
                <a:solidFill>
                  <a:srgbClr val="17726D"/>
                </a:solidFill>
                <a:latin typeface="Inter Bold"/>
                <a:ea typeface="Inter Bold"/>
                <a:cs typeface="Inter Bold"/>
                <a:sym typeface="Inter Bold"/>
              </a:rPr>
              <a:t>HubSpot</a:t>
            </a:r>
            <a:endParaRPr lang="en-US" sz="2699" dirty="0">
              <a:solidFill>
                <a:srgbClr val="17726D"/>
              </a:solidFill>
              <a:latin typeface="Inter Bold"/>
              <a:ea typeface="Inter Bold"/>
              <a:cs typeface="Inter Bold"/>
              <a:sym typeface="Inter Bold"/>
            </a:endParaRPr>
          </a:p>
        </p:txBody>
      </p:sp>
      <p:sp>
        <p:nvSpPr>
          <p:cNvPr id="17" name="TextBox 17"/>
          <p:cNvSpPr txBox="1"/>
          <p:nvPr/>
        </p:nvSpPr>
        <p:spPr>
          <a:xfrm>
            <a:off x="6571154" y="6517777"/>
            <a:ext cx="5155216" cy="455295"/>
          </a:xfrm>
          <a:prstGeom prst="rect">
            <a:avLst/>
          </a:prstGeom>
        </p:spPr>
        <p:txBody>
          <a:bodyPr lIns="0" tIns="0" rIns="0" bIns="0" rtlCol="0" anchor="t">
            <a:spAutoFit/>
          </a:bodyPr>
          <a:lstStyle/>
          <a:p>
            <a:pPr>
              <a:lnSpc>
                <a:spcPts val="3779"/>
              </a:lnSpc>
            </a:pPr>
            <a:r>
              <a:rPr lang="en-US" sz="2699" dirty="0">
                <a:solidFill>
                  <a:srgbClr val="17726D"/>
                </a:solidFill>
                <a:latin typeface="Inter Bold"/>
                <a:ea typeface="Inter Bold"/>
                <a:cs typeface="Inter Bold"/>
                <a:sym typeface="Inter Bold"/>
              </a:rPr>
              <a:t>Salesforce</a:t>
            </a:r>
          </a:p>
        </p:txBody>
      </p:sp>
      <p:sp>
        <p:nvSpPr>
          <p:cNvPr id="18" name="TextBox 18"/>
          <p:cNvSpPr txBox="1"/>
          <p:nvPr/>
        </p:nvSpPr>
        <p:spPr>
          <a:xfrm>
            <a:off x="12292839" y="6517777"/>
            <a:ext cx="5155216" cy="455295"/>
          </a:xfrm>
          <a:prstGeom prst="rect">
            <a:avLst/>
          </a:prstGeom>
        </p:spPr>
        <p:txBody>
          <a:bodyPr lIns="0" tIns="0" rIns="0" bIns="0" rtlCol="0" anchor="t">
            <a:spAutoFit/>
          </a:bodyPr>
          <a:lstStyle/>
          <a:p>
            <a:pPr>
              <a:lnSpc>
                <a:spcPts val="3779"/>
              </a:lnSpc>
            </a:pPr>
            <a:r>
              <a:rPr lang="en-US" sz="2699">
                <a:solidFill>
                  <a:srgbClr val="17726D"/>
                </a:solidFill>
                <a:latin typeface="Inter Bold"/>
                <a:ea typeface="Inter Bold"/>
                <a:cs typeface="Inter Bold"/>
                <a:sym typeface="Inter Bold"/>
              </a:rPr>
              <a:t>SimilarWeb </a:t>
            </a:r>
            <a:endParaRPr lang="en-US" sz="2699" dirty="0">
              <a:solidFill>
                <a:srgbClr val="17726D"/>
              </a:solidFill>
              <a:latin typeface="Inter Bold"/>
              <a:ea typeface="Inter Bold"/>
              <a:cs typeface="Inter Bold"/>
              <a:sym typeface="Inter Bold"/>
            </a:endParaRPr>
          </a:p>
        </p:txBody>
      </p:sp>
      <p:grpSp>
        <p:nvGrpSpPr>
          <p:cNvPr id="19" name="Group 19"/>
          <p:cNvGrpSpPr/>
          <p:nvPr/>
        </p:nvGrpSpPr>
        <p:grpSpPr>
          <a:xfrm>
            <a:off x="-1061650" y="8036778"/>
            <a:ext cx="3803190" cy="380319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22" name="TextBox 22"/>
          <p:cNvSpPr txBox="1"/>
          <p:nvPr/>
        </p:nvSpPr>
        <p:spPr>
          <a:xfrm>
            <a:off x="900611" y="7123504"/>
            <a:ext cx="4930750" cy="909801"/>
          </a:xfrm>
          <a:prstGeom prst="rect">
            <a:avLst/>
          </a:prstGeom>
        </p:spPr>
        <p:txBody>
          <a:bodyPr lIns="0" tIns="0" rIns="0" bIns="0" rtlCol="0" anchor="t">
            <a:spAutoFit/>
          </a:bodyPr>
          <a:lstStyle/>
          <a:p>
            <a:pPr lvl="0" algn="just">
              <a:lnSpc>
                <a:spcPts val="3720"/>
              </a:lnSpc>
            </a:pPr>
            <a:r>
              <a:rPr lang="en-US" sz="2400" dirty="0">
                <a:solidFill>
                  <a:srgbClr val="000000"/>
                </a:solidFill>
                <a:latin typeface="Open Sans"/>
                <a:ea typeface="Open Sans"/>
                <a:cs typeface="Open Sans"/>
                <a:sym typeface="Open Sans"/>
              </a:rPr>
              <a:t>does not </a:t>
            </a:r>
            <a:r>
              <a:rPr lang="en-US" sz="2400" dirty="0" smtClean="0">
                <a:solidFill>
                  <a:srgbClr val="000000"/>
                </a:solidFill>
                <a:latin typeface="Open Sans"/>
                <a:ea typeface="Open Sans"/>
                <a:cs typeface="Open Sans"/>
                <a:sym typeface="Open Sans"/>
              </a:rPr>
              <a:t>primarily focus </a:t>
            </a:r>
            <a:r>
              <a:rPr lang="en-US" sz="2400" dirty="0">
                <a:solidFill>
                  <a:srgbClr val="000000"/>
                </a:solidFill>
                <a:latin typeface="Open Sans"/>
                <a:ea typeface="Open Sans"/>
                <a:cs typeface="Open Sans"/>
                <a:sym typeface="Open Sans"/>
              </a:rPr>
              <a:t>on market expansion.</a:t>
            </a:r>
          </a:p>
        </p:txBody>
      </p:sp>
      <p:sp>
        <p:nvSpPr>
          <p:cNvPr id="23" name="TextBox 23"/>
          <p:cNvSpPr txBox="1"/>
          <p:nvPr/>
        </p:nvSpPr>
        <p:spPr>
          <a:xfrm>
            <a:off x="6571154" y="7123504"/>
            <a:ext cx="4930750" cy="909801"/>
          </a:xfrm>
          <a:prstGeom prst="rect">
            <a:avLst/>
          </a:prstGeom>
        </p:spPr>
        <p:txBody>
          <a:bodyPr lIns="0" tIns="0" rIns="0" bIns="0" rtlCol="0" anchor="t">
            <a:spAutoFit/>
          </a:bodyPr>
          <a:lstStyle/>
          <a:p>
            <a:pPr lvl="0" algn="just">
              <a:lnSpc>
                <a:spcPts val="3720"/>
              </a:lnSpc>
            </a:pPr>
            <a:r>
              <a:rPr lang="en-US" sz="2400" dirty="0" smtClean="0">
                <a:solidFill>
                  <a:srgbClr val="000000"/>
                </a:solidFill>
                <a:latin typeface="Open Sans"/>
                <a:ea typeface="Open Sans"/>
                <a:cs typeface="Open Sans"/>
                <a:sym typeface="Open Sans"/>
              </a:rPr>
              <a:t>Integrated market </a:t>
            </a:r>
            <a:r>
              <a:rPr lang="en-US" sz="2400" dirty="0">
                <a:solidFill>
                  <a:srgbClr val="000000"/>
                </a:solidFill>
                <a:latin typeface="Open Sans"/>
                <a:ea typeface="Open Sans"/>
                <a:cs typeface="Open Sans"/>
                <a:sym typeface="Open Sans"/>
              </a:rPr>
              <a:t>expansion services.</a:t>
            </a:r>
          </a:p>
        </p:txBody>
      </p:sp>
      <p:sp>
        <p:nvSpPr>
          <p:cNvPr id="24" name="TextBox 24"/>
          <p:cNvSpPr txBox="1"/>
          <p:nvPr/>
        </p:nvSpPr>
        <p:spPr>
          <a:xfrm>
            <a:off x="12292839" y="7123504"/>
            <a:ext cx="4930750" cy="909801"/>
          </a:xfrm>
          <a:prstGeom prst="rect">
            <a:avLst/>
          </a:prstGeom>
        </p:spPr>
        <p:txBody>
          <a:bodyPr lIns="0" tIns="0" rIns="0" bIns="0" rtlCol="0" anchor="t">
            <a:spAutoFit/>
          </a:bodyPr>
          <a:lstStyle/>
          <a:p>
            <a:pPr lvl="0" algn="just">
              <a:lnSpc>
                <a:spcPts val="3720"/>
              </a:lnSpc>
            </a:pPr>
            <a:r>
              <a:rPr lang="en-US" sz="2400" dirty="0">
                <a:solidFill>
                  <a:srgbClr val="000000"/>
                </a:solidFill>
                <a:latin typeface="Open Sans"/>
                <a:ea typeface="Open Sans"/>
                <a:cs typeface="Open Sans"/>
                <a:sym typeface="Open Sans"/>
              </a:rPr>
              <a:t>doesn’t provide direct tools for customer acquisition.</a:t>
            </a:r>
          </a:p>
        </p:txBody>
      </p:sp>
      <p:sp>
        <p:nvSpPr>
          <p:cNvPr id="28" name="Rectangle 27"/>
          <p:cNvSpPr/>
          <p:nvPr/>
        </p:nvSpPr>
        <p:spPr>
          <a:xfrm>
            <a:off x="849470" y="8395285"/>
            <a:ext cx="16589059" cy="1754326"/>
          </a:xfrm>
          <a:prstGeom prst="rect">
            <a:avLst/>
          </a:prstGeom>
          <a:solidFill>
            <a:srgbClr val="B2B2B2"/>
          </a:solidFill>
        </p:spPr>
        <p:txBody>
          <a:bodyPr wrap="square">
            <a:spAutoFit/>
          </a:bodyPr>
          <a:lstStyle/>
          <a:p>
            <a:r>
              <a:rPr lang="en-US" sz="3600" dirty="0"/>
              <a:t>not be an exact competitor that combines all the elements of customer acquisition, competitive analysis, and market expansion into a single, integrated platform specifically for SMEs,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634610" y="0"/>
            <a:ext cx="5653390" cy="10287000"/>
            <a:chOff x="0" y="0"/>
            <a:chExt cx="1488959" cy="2709333"/>
          </a:xfrm>
        </p:grpSpPr>
        <p:sp>
          <p:nvSpPr>
            <p:cNvPr id="3" name="Freeform 3"/>
            <p:cNvSpPr/>
            <p:nvPr/>
          </p:nvSpPr>
          <p:spPr>
            <a:xfrm>
              <a:off x="0" y="0"/>
              <a:ext cx="1488959" cy="2709333"/>
            </a:xfrm>
            <a:custGeom>
              <a:avLst/>
              <a:gdLst/>
              <a:ahLst/>
              <a:cxnLst/>
              <a:rect l="l" t="t" r="r" b="b"/>
              <a:pathLst>
                <a:path w="1488959" h="2709333">
                  <a:moveTo>
                    <a:pt x="0" y="0"/>
                  </a:moveTo>
                  <a:lnTo>
                    <a:pt x="1488959" y="0"/>
                  </a:lnTo>
                  <a:lnTo>
                    <a:pt x="1488959" y="2709333"/>
                  </a:lnTo>
                  <a:lnTo>
                    <a:pt x="0" y="2709333"/>
                  </a:lnTo>
                  <a:close/>
                </a:path>
              </a:pathLst>
            </a:custGeom>
            <a:solidFill>
              <a:srgbClr val="F6F6F6"/>
            </a:solidFill>
          </p:spPr>
        </p:sp>
        <p:sp>
          <p:nvSpPr>
            <p:cNvPr id="4" name="TextBox 4"/>
            <p:cNvSpPr txBox="1"/>
            <p:nvPr/>
          </p:nvSpPr>
          <p:spPr>
            <a:xfrm>
              <a:off x="0" y="-47625"/>
              <a:ext cx="1488959" cy="2756958"/>
            </a:xfrm>
            <a:prstGeom prst="rect">
              <a:avLst/>
            </a:prstGeom>
          </p:spPr>
          <p:txBody>
            <a:bodyPr lIns="50800" tIns="50800" rIns="50800" bIns="50800" rtlCol="0" anchor="ctr"/>
            <a:lstStyle/>
            <a:p>
              <a:pPr algn="ctr">
                <a:lnSpc>
                  <a:spcPts val="2479"/>
                </a:lnSpc>
              </a:pPr>
              <a:endParaRPr/>
            </a:p>
          </p:txBody>
        </p:sp>
      </p:grpSp>
      <p:grpSp>
        <p:nvGrpSpPr>
          <p:cNvPr id="7" name="Group 7"/>
          <p:cNvGrpSpPr/>
          <p:nvPr/>
        </p:nvGrpSpPr>
        <p:grpSpPr>
          <a:xfrm>
            <a:off x="839945" y="2796715"/>
            <a:ext cx="877649" cy="87764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9" name="TextBox 9"/>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17726D"/>
                  </a:solidFill>
                  <a:latin typeface="Inter Bold"/>
                  <a:ea typeface="Inter Bold"/>
                  <a:cs typeface="Inter Bold"/>
                  <a:sym typeface="Inter Bold"/>
                </a:rPr>
                <a:t>01</a:t>
              </a:r>
            </a:p>
          </p:txBody>
        </p:sp>
      </p:grpSp>
      <p:grpSp>
        <p:nvGrpSpPr>
          <p:cNvPr id="10" name="Group 10"/>
          <p:cNvGrpSpPr/>
          <p:nvPr/>
        </p:nvGrpSpPr>
        <p:grpSpPr>
          <a:xfrm>
            <a:off x="839945" y="6406654"/>
            <a:ext cx="877649" cy="87764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2" name="TextBox 12"/>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17726D"/>
                  </a:solidFill>
                  <a:latin typeface="Inter Bold"/>
                  <a:ea typeface="Inter Bold"/>
                  <a:cs typeface="Inter Bold"/>
                  <a:sym typeface="Inter Bold"/>
                </a:rPr>
                <a:t>02</a:t>
              </a:r>
            </a:p>
          </p:txBody>
        </p:sp>
      </p:grpSp>
      <p:grpSp>
        <p:nvGrpSpPr>
          <p:cNvPr id="13" name="Group 13"/>
          <p:cNvGrpSpPr/>
          <p:nvPr/>
        </p:nvGrpSpPr>
        <p:grpSpPr>
          <a:xfrm>
            <a:off x="9590495" y="6406654"/>
            <a:ext cx="877649" cy="87764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5" name="TextBox 15"/>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17726D"/>
                  </a:solidFill>
                  <a:latin typeface="Inter Bold"/>
                  <a:ea typeface="Inter Bold"/>
                  <a:cs typeface="Inter Bold"/>
                  <a:sym typeface="Inter Bold"/>
                </a:rPr>
                <a:t>03</a:t>
              </a:r>
            </a:p>
          </p:txBody>
        </p:sp>
      </p:grpSp>
      <p:grpSp>
        <p:nvGrpSpPr>
          <p:cNvPr id="16" name="Group 16"/>
          <p:cNvGrpSpPr/>
          <p:nvPr/>
        </p:nvGrpSpPr>
        <p:grpSpPr>
          <a:xfrm>
            <a:off x="17400866" y="0"/>
            <a:ext cx="863406" cy="1914819"/>
            <a:chOff x="0" y="0"/>
            <a:chExt cx="227399" cy="504314"/>
          </a:xfrm>
        </p:grpSpPr>
        <p:sp>
          <p:nvSpPr>
            <p:cNvPr id="17" name="Freeform 17"/>
            <p:cNvSpPr/>
            <p:nvPr/>
          </p:nvSpPr>
          <p:spPr>
            <a:xfrm>
              <a:off x="0" y="0"/>
              <a:ext cx="227399" cy="504314"/>
            </a:xfrm>
            <a:custGeom>
              <a:avLst/>
              <a:gdLst/>
              <a:ahLst/>
              <a:cxnLst/>
              <a:rect l="l" t="t" r="r" b="b"/>
              <a:pathLst>
                <a:path w="227399" h="504314">
                  <a:moveTo>
                    <a:pt x="0" y="0"/>
                  </a:moveTo>
                  <a:lnTo>
                    <a:pt x="227399" y="0"/>
                  </a:lnTo>
                  <a:lnTo>
                    <a:pt x="227399" y="504314"/>
                  </a:lnTo>
                  <a:lnTo>
                    <a:pt x="0" y="504314"/>
                  </a:lnTo>
                  <a:close/>
                </a:path>
              </a:pathLst>
            </a:custGeom>
            <a:solidFill>
              <a:srgbClr val="17726D"/>
            </a:solidFill>
          </p:spPr>
        </p:sp>
        <p:sp>
          <p:nvSpPr>
            <p:cNvPr id="18" name="TextBox 18"/>
            <p:cNvSpPr txBox="1"/>
            <p:nvPr/>
          </p:nvSpPr>
          <p:spPr>
            <a:xfrm>
              <a:off x="0" y="-47625"/>
              <a:ext cx="227399" cy="551939"/>
            </a:xfrm>
            <a:prstGeom prst="rect">
              <a:avLst/>
            </a:prstGeom>
          </p:spPr>
          <p:txBody>
            <a:bodyPr lIns="50800" tIns="50800" rIns="50800" bIns="50800" rtlCol="0" anchor="ctr"/>
            <a:lstStyle/>
            <a:p>
              <a:pPr algn="ctr">
                <a:lnSpc>
                  <a:spcPts val="2479"/>
                </a:lnSpc>
              </a:pPr>
              <a:endParaRPr/>
            </a:p>
          </p:txBody>
        </p:sp>
      </p:grpSp>
      <p:grpSp>
        <p:nvGrpSpPr>
          <p:cNvPr id="19" name="Group 19"/>
          <p:cNvGrpSpPr/>
          <p:nvPr/>
        </p:nvGrpSpPr>
        <p:grpSpPr>
          <a:xfrm>
            <a:off x="-1061650" y="8036778"/>
            <a:ext cx="3803190" cy="380319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22" name="Group 22"/>
          <p:cNvGrpSpPr/>
          <p:nvPr/>
        </p:nvGrpSpPr>
        <p:grpSpPr>
          <a:xfrm>
            <a:off x="0" y="10094695"/>
            <a:ext cx="18264272" cy="192305"/>
            <a:chOff x="0" y="0"/>
            <a:chExt cx="4810343" cy="50648"/>
          </a:xfrm>
        </p:grpSpPr>
        <p:sp>
          <p:nvSpPr>
            <p:cNvPr id="23" name="Freeform 23"/>
            <p:cNvSpPr/>
            <p:nvPr/>
          </p:nvSpPr>
          <p:spPr>
            <a:xfrm>
              <a:off x="0" y="0"/>
              <a:ext cx="4810343" cy="50648"/>
            </a:xfrm>
            <a:custGeom>
              <a:avLst/>
              <a:gdLst/>
              <a:ahLst/>
              <a:cxnLst/>
              <a:rect l="l" t="t" r="r" b="b"/>
              <a:pathLst>
                <a:path w="4810343" h="50648">
                  <a:moveTo>
                    <a:pt x="0" y="0"/>
                  </a:moveTo>
                  <a:lnTo>
                    <a:pt x="4810343" y="0"/>
                  </a:lnTo>
                  <a:lnTo>
                    <a:pt x="4810343" y="50648"/>
                  </a:lnTo>
                  <a:lnTo>
                    <a:pt x="0" y="50648"/>
                  </a:lnTo>
                  <a:close/>
                </a:path>
              </a:pathLst>
            </a:custGeom>
            <a:solidFill>
              <a:srgbClr val="17726D"/>
            </a:solidFill>
          </p:spPr>
        </p:sp>
        <p:sp>
          <p:nvSpPr>
            <p:cNvPr id="24" name="TextBox 24"/>
            <p:cNvSpPr txBox="1"/>
            <p:nvPr/>
          </p:nvSpPr>
          <p:spPr>
            <a:xfrm>
              <a:off x="0" y="-47625"/>
              <a:ext cx="4810343" cy="98273"/>
            </a:xfrm>
            <a:prstGeom prst="rect">
              <a:avLst/>
            </a:prstGeom>
          </p:spPr>
          <p:txBody>
            <a:bodyPr lIns="50800" tIns="50800" rIns="50800" bIns="50800" rtlCol="0" anchor="ctr"/>
            <a:lstStyle/>
            <a:p>
              <a:pPr algn="ctr">
                <a:lnSpc>
                  <a:spcPts val="2479"/>
                </a:lnSpc>
              </a:pPr>
              <a:endParaRPr/>
            </a:p>
          </p:txBody>
        </p:sp>
      </p:grpSp>
      <p:sp>
        <p:nvSpPr>
          <p:cNvPr id="27" name="TextBox 27"/>
          <p:cNvSpPr txBox="1"/>
          <p:nvPr/>
        </p:nvSpPr>
        <p:spPr>
          <a:xfrm>
            <a:off x="1925690" y="2992436"/>
            <a:ext cx="4877173" cy="455295"/>
          </a:xfrm>
          <a:prstGeom prst="rect">
            <a:avLst/>
          </a:prstGeom>
        </p:spPr>
        <p:txBody>
          <a:bodyPr lIns="0" tIns="0" rIns="0" bIns="0" rtlCol="0" anchor="t">
            <a:spAutoFit/>
          </a:bodyPr>
          <a:lstStyle/>
          <a:p>
            <a:pPr algn="l">
              <a:lnSpc>
                <a:spcPts val="3779"/>
              </a:lnSpc>
            </a:pPr>
            <a:r>
              <a:rPr lang="en-US" sz="2699">
                <a:solidFill>
                  <a:srgbClr val="000000"/>
                </a:solidFill>
                <a:latin typeface="Inter Bold"/>
                <a:ea typeface="Inter Bold"/>
                <a:cs typeface="Inter Bold"/>
                <a:sym typeface="Inter Bold"/>
              </a:rPr>
              <a:t>Lack of Brand Visibility</a:t>
            </a:r>
          </a:p>
        </p:txBody>
      </p:sp>
      <p:sp>
        <p:nvSpPr>
          <p:cNvPr id="28" name="TextBox 28"/>
          <p:cNvSpPr txBox="1"/>
          <p:nvPr/>
        </p:nvSpPr>
        <p:spPr>
          <a:xfrm>
            <a:off x="1925690" y="6602376"/>
            <a:ext cx="4877173" cy="455295"/>
          </a:xfrm>
          <a:prstGeom prst="rect">
            <a:avLst/>
          </a:prstGeom>
        </p:spPr>
        <p:txBody>
          <a:bodyPr lIns="0" tIns="0" rIns="0" bIns="0" rtlCol="0" anchor="t">
            <a:spAutoFit/>
          </a:bodyPr>
          <a:lstStyle/>
          <a:p>
            <a:pPr algn="l">
              <a:lnSpc>
                <a:spcPts val="3779"/>
              </a:lnSpc>
            </a:pPr>
            <a:r>
              <a:rPr lang="en-US" sz="2699">
                <a:solidFill>
                  <a:srgbClr val="000000"/>
                </a:solidFill>
                <a:latin typeface="Inter Bold"/>
                <a:ea typeface="Inter Bold"/>
                <a:cs typeface="Inter Bold"/>
                <a:sym typeface="Inter Bold"/>
              </a:rPr>
              <a:t>Ineffective Digital Presence</a:t>
            </a:r>
          </a:p>
        </p:txBody>
      </p:sp>
      <p:sp>
        <p:nvSpPr>
          <p:cNvPr id="29" name="TextBox 29"/>
          <p:cNvSpPr txBox="1"/>
          <p:nvPr/>
        </p:nvSpPr>
        <p:spPr>
          <a:xfrm>
            <a:off x="10676240" y="6602376"/>
            <a:ext cx="6724626" cy="455295"/>
          </a:xfrm>
          <a:prstGeom prst="rect">
            <a:avLst/>
          </a:prstGeom>
        </p:spPr>
        <p:txBody>
          <a:bodyPr lIns="0" tIns="0" rIns="0" bIns="0" rtlCol="0" anchor="t">
            <a:spAutoFit/>
          </a:bodyPr>
          <a:lstStyle/>
          <a:p>
            <a:pPr algn="l">
              <a:lnSpc>
                <a:spcPts val="3779"/>
              </a:lnSpc>
            </a:pPr>
            <a:r>
              <a:rPr lang="en-US" sz="2699">
                <a:solidFill>
                  <a:srgbClr val="000000"/>
                </a:solidFill>
                <a:latin typeface="Inter Bold"/>
                <a:ea typeface="Inter Bold"/>
                <a:cs typeface="Inter Bold"/>
                <a:sym typeface="Inter Bold"/>
              </a:rPr>
              <a:t>Lack of Targeted Lead Generation</a:t>
            </a:r>
          </a:p>
        </p:txBody>
      </p:sp>
      <p:sp>
        <p:nvSpPr>
          <p:cNvPr id="30" name="TextBox 30"/>
          <p:cNvSpPr txBox="1"/>
          <p:nvPr/>
        </p:nvSpPr>
        <p:spPr>
          <a:xfrm>
            <a:off x="1925690" y="3598164"/>
            <a:ext cx="6724626" cy="2303145"/>
          </a:xfrm>
          <a:prstGeom prst="rect">
            <a:avLst/>
          </a:prstGeom>
        </p:spPr>
        <p:txBody>
          <a:bodyPr lIns="0" tIns="0" rIns="0" bIns="0" rtlCol="0" anchor="t">
            <a:spAutoFit/>
          </a:bodyPr>
          <a:lstStyle/>
          <a:p>
            <a:pPr marL="0" lvl="0" indent="0" algn="just">
              <a:lnSpc>
                <a:spcPts val="3720"/>
              </a:lnSpc>
            </a:pPr>
            <a:r>
              <a:rPr lang="en-US" sz="2400">
                <a:solidFill>
                  <a:srgbClr val="000000"/>
                </a:solidFill>
                <a:latin typeface="Open Sans"/>
                <a:ea typeface="Open Sans"/>
                <a:cs typeface="Open Sans"/>
                <a:sym typeface="Open Sans"/>
              </a:rPr>
              <a:t>Many businesses struggle with gaining visibility in a saturated market. Our solution involves a comprehensive analysis of your brand, audience, and competitors, leading to the development of a strategic branding.</a:t>
            </a:r>
          </a:p>
        </p:txBody>
      </p:sp>
      <p:sp>
        <p:nvSpPr>
          <p:cNvPr id="31" name="TextBox 31"/>
          <p:cNvSpPr txBox="1"/>
          <p:nvPr/>
        </p:nvSpPr>
        <p:spPr>
          <a:xfrm>
            <a:off x="1925690" y="7208103"/>
            <a:ext cx="6724626" cy="2303145"/>
          </a:xfrm>
          <a:prstGeom prst="rect">
            <a:avLst/>
          </a:prstGeom>
        </p:spPr>
        <p:txBody>
          <a:bodyPr lIns="0" tIns="0" rIns="0" bIns="0" rtlCol="0" anchor="t">
            <a:spAutoFit/>
          </a:bodyPr>
          <a:lstStyle/>
          <a:p>
            <a:pPr marL="0" lvl="0" indent="0" algn="just">
              <a:lnSpc>
                <a:spcPts val="3720"/>
              </a:lnSpc>
            </a:pPr>
            <a:r>
              <a:rPr lang="en-US" sz="2400">
                <a:solidFill>
                  <a:srgbClr val="000000"/>
                </a:solidFill>
                <a:latin typeface="Open Sans"/>
                <a:ea typeface="Open Sans"/>
                <a:cs typeface="Open Sans"/>
                <a:sym typeface="Open Sans"/>
              </a:rPr>
              <a:t>Weak online presence can hinder business growth. Our agency offers an integrated approach to digital marketing, covering SEO optimization, social media management, content marketing, and more.</a:t>
            </a:r>
          </a:p>
        </p:txBody>
      </p:sp>
      <p:sp>
        <p:nvSpPr>
          <p:cNvPr id="32" name="TextBox 32"/>
          <p:cNvSpPr txBox="1"/>
          <p:nvPr/>
        </p:nvSpPr>
        <p:spPr>
          <a:xfrm>
            <a:off x="10676240" y="7208103"/>
            <a:ext cx="6724626" cy="2303145"/>
          </a:xfrm>
          <a:prstGeom prst="rect">
            <a:avLst/>
          </a:prstGeom>
        </p:spPr>
        <p:txBody>
          <a:bodyPr lIns="0" tIns="0" rIns="0" bIns="0" rtlCol="0" anchor="t">
            <a:spAutoFit/>
          </a:bodyPr>
          <a:lstStyle/>
          <a:p>
            <a:pPr marL="0" lvl="0" indent="0" algn="just">
              <a:lnSpc>
                <a:spcPts val="3720"/>
              </a:lnSpc>
            </a:pPr>
            <a:r>
              <a:rPr lang="en-US" sz="2400">
                <a:solidFill>
                  <a:srgbClr val="000000"/>
                </a:solidFill>
                <a:latin typeface="Open Sans"/>
                <a:ea typeface="Open Sans"/>
                <a:cs typeface="Open Sans"/>
                <a:sym typeface="Open Sans"/>
              </a:rPr>
              <a:t>Many businesses struggle with generating quality leads that convert into customers. Our solution involves a meticulous understanding of your target audience, allowing us to develop highly targeted lead generation campaigns.</a:t>
            </a:r>
          </a:p>
        </p:txBody>
      </p:sp>
      <p:grpSp>
        <p:nvGrpSpPr>
          <p:cNvPr id="33" name="Group 33"/>
          <p:cNvGrpSpPr/>
          <p:nvPr/>
        </p:nvGrpSpPr>
        <p:grpSpPr>
          <a:xfrm>
            <a:off x="9232905" y="671110"/>
            <a:ext cx="715180" cy="715180"/>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35" name="TextBox 3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54611"/>
            <a:ext cx="18288000" cy="1495425"/>
            <a:chOff x="0" y="0"/>
            <a:chExt cx="4816593" cy="393857"/>
          </a:xfrm>
        </p:grpSpPr>
        <p:sp>
          <p:nvSpPr>
            <p:cNvPr id="3" name="Freeform 3"/>
            <p:cNvSpPr/>
            <p:nvPr/>
          </p:nvSpPr>
          <p:spPr>
            <a:xfrm>
              <a:off x="0" y="0"/>
              <a:ext cx="4816592" cy="393857"/>
            </a:xfrm>
            <a:custGeom>
              <a:avLst/>
              <a:gdLst/>
              <a:ahLst/>
              <a:cxnLst/>
              <a:rect l="l" t="t" r="r" b="b"/>
              <a:pathLst>
                <a:path w="4816592" h="393857">
                  <a:moveTo>
                    <a:pt x="0" y="0"/>
                  </a:moveTo>
                  <a:lnTo>
                    <a:pt x="4816592" y="0"/>
                  </a:lnTo>
                  <a:lnTo>
                    <a:pt x="4816592" y="393857"/>
                  </a:lnTo>
                  <a:lnTo>
                    <a:pt x="0" y="393857"/>
                  </a:lnTo>
                  <a:close/>
                </a:path>
              </a:pathLst>
            </a:custGeom>
            <a:solidFill>
              <a:srgbClr val="17726D"/>
            </a:solidFill>
          </p:spPr>
        </p:sp>
        <p:sp>
          <p:nvSpPr>
            <p:cNvPr id="4" name="TextBox 4"/>
            <p:cNvSpPr txBox="1"/>
            <p:nvPr/>
          </p:nvSpPr>
          <p:spPr>
            <a:xfrm>
              <a:off x="0" y="-47625"/>
              <a:ext cx="4816593" cy="441482"/>
            </a:xfrm>
            <a:prstGeom prst="rect">
              <a:avLst/>
            </a:prstGeom>
          </p:spPr>
          <p:txBody>
            <a:bodyPr lIns="50800" tIns="50800" rIns="50800" bIns="50800" rtlCol="0" anchor="ctr"/>
            <a:lstStyle/>
            <a:p>
              <a:pPr algn="ctr">
                <a:lnSpc>
                  <a:spcPts val="2479"/>
                </a:lnSpc>
              </a:pPr>
              <a:endParaRPr/>
            </a:p>
          </p:txBody>
        </p:sp>
      </p:grpSp>
      <p:sp>
        <p:nvSpPr>
          <p:cNvPr id="5" name="TextBox 5"/>
          <p:cNvSpPr txBox="1"/>
          <p:nvPr/>
        </p:nvSpPr>
        <p:spPr>
          <a:xfrm>
            <a:off x="839945" y="765151"/>
            <a:ext cx="8147912" cy="984885"/>
          </a:xfrm>
          <a:prstGeom prst="rect">
            <a:avLst/>
          </a:prstGeom>
        </p:spPr>
        <p:txBody>
          <a:bodyPr lIns="0" tIns="0" rIns="0" bIns="0" rtlCol="0" anchor="t">
            <a:spAutoFit/>
          </a:bodyPr>
          <a:lstStyle/>
          <a:p>
            <a:pPr>
              <a:lnSpc>
                <a:spcPts val="7560"/>
              </a:lnSpc>
            </a:pPr>
            <a:r>
              <a:rPr lang="en-US" sz="7200" dirty="0" smtClean="0">
                <a:solidFill>
                  <a:srgbClr val="FFFFFF"/>
                </a:solidFill>
                <a:latin typeface="Inter Bold"/>
                <a:ea typeface="Inter Bold"/>
                <a:cs typeface="Inter Bold"/>
                <a:sym typeface="Inter Bold"/>
              </a:rPr>
              <a:t>FINANCIALS</a:t>
            </a:r>
            <a:endParaRPr lang="en-US" sz="7200" dirty="0">
              <a:solidFill>
                <a:srgbClr val="FFFFFF"/>
              </a:solidFill>
              <a:latin typeface="Inter Bold"/>
              <a:ea typeface="Inter Bold"/>
              <a:cs typeface="Inter Bold"/>
              <a:sym typeface="Inter Bold"/>
            </a:endParaRPr>
          </a:p>
        </p:txBody>
      </p:sp>
      <p:grpSp>
        <p:nvGrpSpPr>
          <p:cNvPr id="11" name="Group 11"/>
          <p:cNvGrpSpPr/>
          <p:nvPr/>
        </p:nvGrpSpPr>
        <p:grpSpPr>
          <a:xfrm>
            <a:off x="15357705" y="7637029"/>
            <a:ext cx="4136867" cy="413686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aphicFrame>
        <p:nvGraphicFramePr>
          <p:cNvPr id="18" name="Table 17">
            <a:extLst>
              <a:ext uri="{FF2B5EF4-FFF2-40B4-BE49-F238E27FC236}">
                <a16:creationId xmlns:a16="http://schemas.microsoft.com/office/drawing/2014/main" id="{8EF9B381-B920-3734-B084-17C9B2A1CA2B}"/>
              </a:ext>
            </a:extLst>
          </p:cNvPr>
          <p:cNvGraphicFramePr>
            <a:graphicFrameLocks noGrp="1"/>
          </p:cNvGraphicFramePr>
          <p:nvPr>
            <p:extLst>
              <p:ext uri="{D42A27DB-BD31-4B8C-83A1-F6EECF244321}">
                <p14:modId xmlns:p14="http://schemas.microsoft.com/office/powerpoint/2010/main" val="1873761768"/>
              </p:ext>
            </p:extLst>
          </p:nvPr>
        </p:nvGraphicFramePr>
        <p:xfrm>
          <a:off x="1066800" y="2131647"/>
          <a:ext cx="15697198" cy="7507652"/>
        </p:xfrm>
        <a:graphic>
          <a:graphicData uri="http://schemas.openxmlformats.org/drawingml/2006/table">
            <a:tbl>
              <a:tblPr>
                <a:tableStyleId>{5C22544A-7EE6-4342-B048-85BDC9FD1C3A}</a:tableStyleId>
              </a:tblPr>
              <a:tblGrid>
                <a:gridCol w="386709">
                  <a:extLst>
                    <a:ext uri="{9D8B030D-6E8A-4147-A177-3AD203B41FA5}">
                      <a16:colId xmlns:a16="http://schemas.microsoft.com/office/drawing/2014/main" val="491790739"/>
                    </a:ext>
                  </a:extLst>
                </a:gridCol>
                <a:gridCol w="2896579">
                  <a:extLst>
                    <a:ext uri="{9D8B030D-6E8A-4147-A177-3AD203B41FA5}">
                      <a16:colId xmlns:a16="http://schemas.microsoft.com/office/drawing/2014/main" val="2906232762"/>
                    </a:ext>
                  </a:extLst>
                </a:gridCol>
                <a:gridCol w="3218420">
                  <a:extLst>
                    <a:ext uri="{9D8B030D-6E8A-4147-A177-3AD203B41FA5}">
                      <a16:colId xmlns:a16="http://schemas.microsoft.com/office/drawing/2014/main" val="3675142268"/>
                    </a:ext>
                  </a:extLst>
                </a:gridCol>
                <a:gridCol w="1839098">
                  <a:extLst>
                    <a:ext uri="{9D8B030D-6E8A-4147-A177-3AD203B41FA5}">
                      <a16:colId xmlns:a16="http://schemas.microsoft.com/office/drawing/2014/main" val="1798302816"/>
                    </a:ext>
                  </a:extLst>
                </a:gridCol>
                <a:gridCol w="1839098">
                  <a:extLst>
                    <a:ext uri="{9D8B030D-6E8A-4147-A177-3AD203B41FA5}">
                      <a16:colId xmlns:a16="http://schemas.microsoft.com/office/drawing/2014/main" val="1492118980"/>
                    </a:ext>
                  </a:extLst>
                </a:gridCol>
                <a:gridCol w="1839098">
                  <a:extLst>
                    <a:ext uri="{9D8B030D-6E8A-4147-A177-3AD203B41FA5}">
                      <a16:colId xmlns:a16="http://schemas.microsoft.com/office/drawing/2014/main" val="4221655764"/>
                    </a:ext>
                  </a:extLst>
                </a:gridCol>
                <a:gridCol w="1839098">
                  <a:extLst>
                    <a:ext uri="{9D8B030D-6E8A-4147-A177-3AD203B41FA5}">
                      <a16:colId xmlns:a16="http://schemas.microsoft.com/office/drawing/2014/main" val="3709813788"/>
                    </a:ext>
                  </a:extLst>
                </a:gridCol>
                <a:gridCol w="1839098">
                  <a:extLst>
                    <a:ext uri="{9D8B030D-6E8A-4147-A177-3AD203B41FA5}">
                      <a16:colId xmlns:a16="http://schemas.microsoft.com/office/drawing/2014/main" val="2956298041"/>
                    </a:ext>
                  </a:extLst>
                </a:gridCol>
              </a:tblGrid>
              <a:tr h="350652">
                <a:tc>
                  <a:txBody>
                    <a:bodyPr/>
                    <a:lstStyle/>
                    <a:p>
                      <a:pPr algn="ctr" fontAlgn="b"/>
                      <a:r>
                        <a:rPr lang="en-US" sz="1300" u="none" strike="noStrike" dirty="0">
                          <a:effectLst/>
                        </a:rPr>
                        <a:t>10</a:t>
                      </a:r>
                      <a:endParaRPr lang="en-US" sz="1300" b="1" i="0" u="none" strike="noStrike" dirty="0">
                        <a:solidFill>
                          <a:srgbClr val="000000"/>
                        </a:solidFill>
                        <a:effectLst/>
                        <a:latin typeface="Calibri" panose="020F0502020204030204" pitchFamily="34" charset="0"/>
                      </a:endParaRPr>
                    </a:p>
                  </a:txBody>
                  <a:tcPr marL="6270" marR="6270" marT="6270" marB="0" anchor="b"/>
                </a:tc>
                <a:tc>
                  <a:txBody>
                    <a:bodyPr/>
                    <a:lstStyle/>
                    <a:p>
                      <a:pPr algn="ctr" fontAlgn="ctr"/>
                      <a:r>
                        <a:rPr lang="en-US" sz="1400" u="none" strike="noStrike" kern="1200" dirty="0">
                          <a:solidFill>
                            <a:schemeClr val="dk1"/>
                          </a:solidFill>
                          <a:effectLst/>
                          <a:latin typeface="+mn-lt"/>
                          <a:ea typeface="+mn-ea"/>
                          <a:cs typeface="+mn-cs"/>
                        </a:rPr>
                        <a:t>INFLOW</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 </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YR1</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YR2</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YR3</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YR4</a:t>
                      </a:r>
                    </a:p>
                  </a:txBody>
                  <a:tcPr marL="6270" marR="6270" marT="6270" marB="0" anchor="ctr"/>
                </a:tc>
                <a:tc>
                  <a:txBody>
                    <a:bodyPr/>
                    <a:lstStyle/>
                    <a:p>
                      <a:pPr algn="ctr" fontAlgn="ctr"/>
                      <a:r>
                        <a:rPr lang="en-US" sz="1400" u="none" strike="noStrike" kern="1200" dirty="0">
                          <a:solidFill>
                            <a:schemeClr val="dk1"/>
                          </a:solidFill>
                          <a:effectLst/>
                          <a:latin typeface="+mn-lt"/>
                          <a:ea typeface="+mn-ea"/>
                          <a:cs typeface="+mn-cs"/>
                        </a:rPr>
                        <a:t>YR5</a:t>
                      </a:r>
                    </a:p>
                  </a:txBody>
                  <a:tcPr marL="6270" marR="6270" marT="6270" marB="0" anchor="ctr"/>
                </a:tc>
                <a:extLst>
                  <a:ext uri="{0D108BD9-81ED-4DB2-BD59-A6C34878D82A}">
                    <a16:rowId xmlns:a16="http://schemas.microsoft.com/office/drawing/2014/main" val="2344087976"/>
                  </a:ext>
                </a:extLst>
              </a:tr>
              <a:tr h="330614">
                <a:tc>
                  <a:txBody>
                    <a:bodyPr/>
                    <a:lstStyle/>
                    <a:p>
                      <a:pPr algn="ctr" fontAlgn="b"/>
                      <a:endParaRPr lang="en-US" sz="1300" b="1" i="0" u="none" strike="noStrike" dirty="0">
                        <a:solidFill>
                          <a:srgbClr val="000000"/>
                        </a:solidFill>
                        <a:effectLst/>
                        <a:latin typeface="Calibri" panose="020F0502020204030204" pitchFamily="34" charset="0"/>
                      </a:endParaRPr>
                    </a:p>
                  </a:txBody>
                  <a:tcPr marL="6270" marR="6270" marT="6270" marB="0" anchor="b"/>
                </a:tc>
                <a:tc>
                  <a:txBody>
                    <a:bodyPr/>
                    <a:lstStyle/>
                    <a:p>
                      <a:pPr algn="ctr" fontAlgn="ctr"/>
                      <a:r>
                        <a:rPr lang="en-US" sz="1400" u="none" strike="noStrike" kern="1200" dirty="0">
                          <a:solidFill>
                            <a:schemeClr val="dk1"/>
                          </a:solidFill>
                          <a:effectLst/>
                          <a:latin typeface="+mn-lt"/>
                          <a:ea typeface="+mn-ea"/>
                          <a:cs typeface="+mn-cs"/>
                        </a:rPr>
                        <a:t>1</a:t>
                      </a:r>
                    </a:p>
                  </a:txBody>
                  <a:tcPr marL="6270" marR="6270" marT="6270" marB="0" anchor="ctr"/>
                </a:tc>
                <a:tc>
                  <a:txBody>
                    <a:bodyPr/>
                    <a:lstStyle/>
                    <a:p>
                      <a:pPr algn="ctr" fontAlgn="ctr"/>
                      <a:r>
                        <a:rPr lang="en-US" sz="1400" u="none" strike="noStrike" kern="1200" dirty="0">
                          <a:solidFill>
                            <a:schemeClr val="dk1"/>
                          </a:solidFill>
                          <a:effectLst/>
                          <a:latin typeface="+mn-lt"/>
                          <a:ea typeface="+mn-ea"/>
                          <a:cs typeface="+mn-cs"/>
                        </a:rPr>
                        <a:t>Revenue</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7</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15</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25</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40 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60 </a:t>
                      </a:r>
                    </a:p>
                  </a:txBody>
                  <a:tcPr marL="6270" marR="6270" marT="6270" marB="0" anchor="ctr"/>
                </a:tc>
                <a:extLst>
                  <a:ext uri="{0D108BD9-81ED-4DB2-BD59-A6C34878D82A}">
                    <a16:rowId xmlns:a16="http://schemas.microsoft.com/office/drawing/2014/main" val="4190432838"/>
                  </a:ext>
                </a:extLst>
              </a:tr>
              <a:tr h="456445">
                <a:tc>
                  <a:txBody>
                    <a:bodyPr/>
                    <a:lstStyle/>
                    <a:p>
                      <a:pPr algn="ctr" fontAlgn="b"/>
                      <a:endParaRPr lang="en-US" sz="1600" b="1" i="0" u="none" strike="noStrike">
                        <a:solidFill>
                          <a:srgbClr val="000000"/>
                        </a:solidFill>
                        <a:effectLst/>
                        <a:latin typeface="Calibri" panose="020F0502020204030204" pitchFamily="34" charset="0"/>
                      </a:endParaRPr>
                    </a:p>
                  </a:txBody>
                  <a:tcPr marL="6270" marR="6270" marT="6270" marB="0" anchor="b"/>
                </a:tc>
                <a:tc>
                  <a:txBody>
                    <a:bodyPr/>
                    <a:lstStyle/>
                    <a:p>
                      <a:pPr algn="ctr" fontAlgn="ctr"/>
                      <a:r>
                        <a:rPr lang="en-US" sz="1400" u="none" strike="noStrike" kern="1200">
                          <a:solidFill>
                            <a:schemeClr val="dk1"/>
                          </a:solidFill>
                          <a:effectLst/>
                          <a:latin typeface="+mn-lt"/>
                          <a:ea typeface="+mn-ea"/>
                          <a:cs typeface="+mn-cs"/>
                        </a:rPr>
                        <a:t>2</a:t>
                      </a:r>
                    </a:p>
                  </a:txBody>
                  <a:tcPr marL="6270" marR="6270" marT="6270" marB="0" anchor="ctr"/>
                </a:tc>
                <a:tc>
                  <a:txBody>
                    <a:bodyPr/>
                    <a:lstStyle/>
                    <a:p>
                      <a:pPr algn="ctr" fontAlgn="ctr"/>
                      <a:r>
                        <a:rPr lang="en-US" sz="1400" u="none" strike="noStrike" kern="1200">
                          <a:solidFill>
                            <a:schemeClr val="dk1"/>
                          </a:solidFill>
                          <a:effectLst/>
                          <a:latin typeface="+mn-lt"/>
                          <a:ea typeface="+mn-ea"/>
                          <a:cs typeface="+mn-cs"/>
                        </a:rPr>
                        <a:t>Expected Funding</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10</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5</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0 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0 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0 </a:t>
                      </a:r>
                    </a:p>
                  </a:txBody>
                  <a:tcPr marL="6270" marR="6270" marT="6270" marB="0" anchor="ctr"/>
                </a:tc>
                <a:extLst>
                  <a:ext uri="{0D108BD9-81ED-4DB2-BD59-A6C34878D82A}">
                    <a16:rowId xmlns:a16="http://schemas.microsoft.com/office/drawing/2014/main" val="2041298932"/>
                  </a:ext>
                </a:extLst>
              </a:tr>
              <a:tr h="329793">
                <a:tc>
                  <a:txBody>
                    <a:bodyPr/>
                    <a:lstStyle/>
                    <a:p>
                      <a:pPr algn="ctr" fontAlgn="b"/>
                      <a:endParaRPr lang="en-US" sz="1600" b="1" i="0" u="none" strike="noStrike" dirty="0">
                        <a:solidFill>
                          <a:srgbClr val="000000"/>
                        </a:solidFill>
                        <a:effectLst/>
                        <a:latin typeface="Calibri" panose="020F0502020204030204" pitchFamily="34" charset="0"/>
                      </a:endParaRPr>
                    </a:p>
                  </a:txBody>
                  <a:tcPr marL="6270" marR="6270" marT="6270" marB="0" anchor="b"/>
                </a:tc>
                <a:tc>
                  <a:txBody>
                    <a:bodyPr/>
                    <a:lstStyle/>
                    <a:p>
                      <a:pPr algn="ctr" fontAlgn="ctr"/>
                      <a:endParaRPr lang="en-US" sz="1400" u="none" strike="noStrike" kern="1200" dirty="0">
                        <a:solidFill>
                          <a:schemeClr val="dk1"/>
                        </a:solidFill>
                        <a:effectLst/>
                        <a:latin typeface="+mn-lt"/>
                        <a:ea typeface="+mn-ea"/>
                        <a:cs typeface="+mn-cs"/>
                      </a:endParaRPr>
                    </a:p>
                  </a:txBody>
                  <a:tcPr marL="6270" marR="6270" marT="6270"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400" u="none" strike="noStrike" kern="1200" dirty="0">
                          <a:solidFill>
                            <a:schemeClr val="dk1"/>
                          </a:solidFill>
                          <a:effectLst/>
                          <a:latin typeface="+mn-lt"/>
                          <a:ea typeface="+mn-ea"/>
                          <a:cs typeface="+mn-cs"/>
                        </a:rPr>
                        <a:t>TOTAL</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 17</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20 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25 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40 </a:t>
                      </a:r>
                    </a:p>
                  </a:txBody>
                  <a:tcPr marL="6270" marR="6270" marT="6270" marB="0" anchor="ctr"/>
                </a:tc>
                <a:tc>
                  <a:txBody>
                    <a:bodyPr/>
                    <a:lstStyle/>
                    <a:p>
                      <a:pPr algn="ctr" fontAlgn="b"/>
                      <a:r>
                        <a:rPr lang="en-US" sz="1400" u="none" strike="noStrike" kern="1200" dirty="0">
                          <a:solidFill>
                            <a:schemeClr val="dk1"/>
                          </a:solidFill>
                          <a:effectLst/>
                          <a:latin typeface="+mn-lt"/>
                          <a:ea typeface="+mn-ea"/>
                          <a:cs typeface="+mn-cs"/>
                        </a:rPr>
                        <a:t>60 </a:t>
                      </a:r>
                    </a:p>
                  </a:txBody>
                  <a:tcPr marL="6270" marR="6270" marT="6270" marB="0" anchor="ctr"/>
                </a:tc>
                <a:extLst>
                  <a:ext uri="{0D108BD9-81ED-4DB2-BD59-A6C34878D82A}">
                    <a16:rowId xmlns:a16="http://schemas.microsoft.com/office/drawing/2014/main" val="1753583397"/>
                  </a:ext>
                </a:extLst>
              </a:tr>
              <a:tr h="322281">
                <a:tc gridSpan="8">
                  <a:txBody>
                    <a:bodyPr/>
                    <a:lstStyle/>
                    <a:p>
                      <a:pPr algn="l" fontAlgn="b"/>
                      <a:r>
                        <a:rPr lang="en-US" sz="900" u="none" strike="noStrike" dirty="0">
                          <a:effectLst/>
                        </a:rPr>
                        <a:t> </a:t>
                      </a:r>
                      <a:endParaRPr lang="en-US" sz="900" b="0" i="0" u="none" strike="noStrike" dirty="0">
                        <a:solidFill>
                          <a:srgbClr val="000000"/>
                        </a:solidFill>
                        <a:effectLst/>
                        <a:latin typeface="Calibri" panose="020F0502020204030204" pitchFamily="34" charset="0"/>
                      </a:endParaRPr>
                    </a:p>
                  </a:txBody>
                  <a:tcPr marL="6270" marR="6270" marT="6270" marB="0" anchor="b"/>
                </a:tc>
                <a:tc hMerge="1">
                  <a:txBody>
                    <a:bodyPr/>
                    <a:lstStyle/>
                    <a:p>
                      <a:endParaRPr/>
                    </a:p>
                  </a:txBody>
                  <a:tcPr marL="6270" marR="6270" marT="6270" marB="0" anchor="b"/>
                </a:tc>
                <a:tc hMerge="1">
                  <a:txBody>
                    <a:bodyPr/>
                    <a:lstStyle/>
                    <a:p>
                      <a:pPr algn="ctr" fontAlgn="ctr"/>
                      <a:endParaRPr lang="en-US" sz="1200" b="1" i="0" u="none" strike="noStrike" dirty="0">
                        <a:solidFill>
                          <a:srgbClr val="000000"/>
                        </a:solidFill>
                        <a:effectLst/>
                        <a:latin typeface="Calibri" panose="020F0502020204030204" pitchFamily="34" charset="0"/>
                      </a:endParaRPr>
                    </a:p>
                  </a:txBody>
                  <a:tcPr marL="6270" marR="6270" marT="6270" marB="0" anchor="ctr"/>
                </a:tc>
                <a:tc hMerge="1">
                  <a:txBody>
                    <a:bodyPr/>
                    <a:lstStyle/>
                    <a:p>
                      <a:endParaRPr/>
                    </a:p>
                  </a:txBody>
                  <a:tcPr marL="6270" marR="6270" marT="6270" marB="0" anchor="b"/>
                </a:tc>
                <a:tc hMerge="1">
                  <a:txBody>
                    <a:bodyPr/>
                    <a:lstStyle/>
                    <a:p>
                      <a:endParaRPr/>
                    </a:p>
                  </a:txBody>
                  <a:tcPr marL="6270" marR="6270" marT="6270" marB="0" anchor="b"/>
                </a:tc>
                <a:tc hMerge="1">
                  <a:txBody>
                    <a:bodyPr/>
                    <a:lstStyle/>
                    <a:p>
                      <a:endParaRPr/>
                    </a:p>
                  </a:txBody>
                  <a:tcPr marL="6270" marR="6270" marT="6270" marB="0" anchor="b"/>
                </a:tc>
                <a:tc hMerge="1">
                  <a:txBody>
                    <a:bodyPr/>
                    <a:lstStyle/>
                    <a:p>
                      <a:endParaRPr/>
                    </a:p>
                  </a:txBody>
                  <a:tcPr marL="6270" marR="6270" marT="6270" marB="0" anchor="b"/>
                </a:tc>
                <a:tc hMerge="1">
                  <a:txBody>
                    <a:bodyPr/>
                    <a:lstStyle/>
                    <a:p>
                      <a:endParaRPr/>
                    </a:p>
                  </a:txBody>
                  <a:tcPr marL="6270" marR="6270" marT="6270" marB="0" anchor="b"/>
                </a:tc>
                <a:extLst>
                  <a:ext uri="{0D108BD9-81ED-4DB2-BD59-A6C34878D82A}">
                    <a16:rowId xmlns:a16="http://schemas.microsoft.com/office/drawing/2014/main" val="1527264906"/>
                  </a:ext>
                </a:extLst>
              </a:tr>
              <a:tr h="350652">
                <a:tc>
                  <a:txBody>
                    <a:bodyPr/>
                    <a:lstStyle/>
                    <a:p>
                      <a:pPr algn="ctr" fontAlgn="b"/>
                      <a:r>
                        <a:rPr lang="en-US" sz="1400" u="none" strike="noStrike">
                          <a:effectLst/>
                        </a:rPr>
                        <a:t>2</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OUTFLOW</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YR1</a:t>
                      </a:r>
                      <a:endParaRPr lang="en-US" sz="1400" b="1"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YR2</a:t>
                      </a:r>
                      <a:endParaRPr lang="en-US" sz="1400" b="1"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YR3</a:t>
                      </a:r>
                      <a:endParaRPr lang="en-US" sz="1400" b="1"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YR4</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YR5</a:t>
                      </a:r>
                      <a:endParaRPr lang="en-US" sz="1400" b="1"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048219378"/>
                  </a:ext>
                </a:extLst>
              </a:tr>
              <a:tr h="289602">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RECURRING</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930310925"/>
                  </a:ext>
                </a:extLst>
              </a:tr>
              <a:tr h="570937">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IN" sz="1400" dirty="0"/>
                        <a:t>Product Development &amp; Maintenance</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b="0" i="0" u="none" strike="noStrike" dirty="0">
                          <a:solidFill>
                            <a:srgbClr val="000000"/>
                          </a:solidFill>
                          <a:effectLst/>
                          <a:latin typeface="Calibri" panose="020F0502020204030204" pitchFamily="34" charset="0"/>
                        </a:rPr>
                        <a:t>6</a:t>
                      </a:r>
                    </a:p>
                  </a:txBody>
                  <a:tcPr marL="6270" marR="6270" marT="6270" marB="0" anchor="ctr"/>
                </a:tc>
                <a:tc>
                  <a:txBody>
                    <a:bodyPr/>
                    <a:lstStyle/>
                    <a:p>
                      <a:pPr algn="ctr" fontAlgn="b"/>
                      <a:r>
                        <a:rPr lang="en-US" sz="1400" b="0" i="0" u="none" strike="noStrike" dirty="0">
                          <a:solidFill>
                            <a:srgbClr val="000000"/>
                          </a:solidFill>
                          <a:effectLst/>
                          <a:latin typeface="Calibri" panose="020F0502020204030204" pitchFamily="34" charset="0"/>
                        </a:rPr>
                        <a:t>7</a:t>
                      </a:r>
                    </a:p>
                  </a:txBody>
                  <a:tcPr marL="6270" marR="6270" marT="6270" marB="0" anchor="ctr"/>
                </a:tc>
                <a:tc>
                  <a:txBody>
                    <a:bodyPr/>
                    <a:lstStyle/>
                    <a:p>
                      <a:pPr algn="ctr" fontAlgn="b"/>
                      <a:r>
                        <a:rPr lang="en-US" sz="1400" u="none" strike="noStrike" dirty="0">
                          <a:effectLst/>
                        </a:rPr>
                        <a:t>8 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9 </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006222216"/>
                  </a:ext>
                </a:extLst>
              </a:tr>
              <a:tr h="289602">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IN" sz="1400" dirty="0"/>
                        <a:t>Marketing &amp; Sales</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2.5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3.5 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4.5 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6 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7.5 </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87747808"/>
                  </a:ext>
                </a:extLst>
              </a:tr>
              <a:tr h="289602">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3</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IN" sz="1400" dirty="0"/>
                        <a:t>Personnel Costs</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3.5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4 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6 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7 </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978842028"/>
                  </a:ext>
                </a:extLst>
              </a:tr>
              <a:tr h="570937">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4</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IN" sz="1400" dirty="0"/>
                        <a:t>Customer Support and other</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2.5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3 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4 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4.5 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5.5 </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3134529215"/>
                  </a:ext>
                </a:extLst>
              </a:tr>
              <a:tr h="302238">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TOTAL</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b="0" i="0" u="none" strike="noStrike" dirty="0">
                          <a:solidFill>
                            <a:srgbClr val="000000"/>
                          </a:solidFill>
                          <a:effectLst/>
                          <a:latin typeface="Calibri" panose="020F0502020204030204" pitchFamily="34" charset="0"/>
                        </a:rPr>
                        <a:t>8.5</a:t>
                      </a:r>
                    </a:p>
                  </a:txBody>
                  <a:tcPr marL="6270" marR="6270" marT="6270" marB="0" anchor="ctr"/>
                </a:tc>
                <a:tc>
                  <a:txBody>
                    <a:bodyPr/>
                    <a:lstStyle/>
                    <a:p>
                      <a:pPr algn="ctr" fontAlgn="b"/>
                      <a:r>
                        <a:rPr lang="en-US" sz="1400" u="none" strike="noStrike" dirty="0">
                          <a:effectLst/>
                        </a:rPr>
                        <a:t>10.5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13.5 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16.5 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20 </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3776096295"/>
                  </a:ext>
                </a:extLst>
              </a:tr>
              <a:tr h="289602">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endParaRPr lang="en-US" sz="1400" b="0" i="0" u="none" strike="noStrike">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2196463753"/>
                  </a:ext>
                </a:extLst>
              </a:tr>
              <a:tr h="330614">
                <a:tc>
                  <a:txBody>
                    <a:bodyPr/>
                    <a:lstStyle/>
                    <a:p>
                      <a:pPr algn="ctr" fontAlgn="b"/>
                      <a:r>
                        <a:rPr lang="en-US" sz="1400" u="none" strike="noStrike">
                          <a:effectLst/>
                        </a:rPr>
                        <a:t>3</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OUTFLOW</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YR1</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YR2</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YR3</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YR4</a:t>
                      </a:r>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YR5</a:t>
                      </a:r>
                      <a:endParaRPr lang="en-US" sz="1400" b="1" i="0" u="none" strike="noStrike">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403611070"/>
                  </a:ext>
                </a:extLst>
              </a:tr>
              <a:tr h="410765">
                <a:tc>
                  <a:txBody>
                    <a:bodyPr/>
                    <a:lstStyle/>
                    <a:p>
                      <a:pPr algn="ctr" fontAlgn="b"/>
                      <a:endParaRPr lang="en-US" sz="1400" b="1"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ONE TIME</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a:effectLst/>
                        </a:rPr>
                        <a:t> </a:t>
                      </a:r>
                      <a:endParaRPr lang="en-US" sz="1400" b="0" i="0" u="none" strike="noStrike">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2868227362"/>
                  </a:ext>
                </a:extLst>
              </a:tr>
              <a:tr h="570937">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b="0" i="0" u="none" strike="noStrike" dirty="0">
                          <a:solidFill>
                            <a:srgbClr val="000000"/>
                          </a:solidFill>
                          <a:effectLst/>
                          <a:latin typeface="Calibri" panose="020F0502020204030204" pitchFamily="34" charset="0"/>
                        </a:rPr>
                        <a:t>Initial Product Development</a:t>
                      </a:r>
                    </a:p>
                  </a:txBody>
                  <a:tcPr marL="6270" marR="6270" marT="6270" marB="0" anchor="ctr"/>
                </a:tc>
                <a:tc>
                  <a:txBody>
                    <a:bodyPr/>
                    <a:lstStyle/>
                    <a:p>
                      <a:pPr algn="ctr" fontAlgn="b"/>
                      <a:r>
                        <a:rPr lang="en-US" sz="1400" b="0" i="0" u="none" strike="noStrike" dirty="0">
                          <a:solidFill>
                            <a:srgbClr val="000000"/>
                          </a:solidFill>
                          <a:effectLst/>
                          <a:latin typeface="Calibri" panose="020F0502020204030204" pitchFamily="34" charset="0"/>
                        </a:rPr>
                        <a:t>4</a:t>
                      </a: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813476692"/>
                  </a:ext>
                </a:extLst>
              </a:tr>
              <a:tr h="289602">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2</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b="0" i="0" u="none" strike="noStrike" dirty="0">
                          <a:solidFill>
                            <a:srgbClr val="000000"/>
                          </a:solidFill>
                          <a:effectLst/>
                          <a:latin typeface="Calibri" panose="020F0502020204030204" pitchFamily="34" charset="0"/>
                        </a:rPr>
                        <a:t>Launch Marketing</a:t>
                      </a:r>
                    </a:p>
                  </a:txBody>
                  <a:tcPr marL="6270" marR="6270" marT="6270" marB="0" anchor="ctr"/>
                </a:tc>
                <a:tc>
                  <a:txBody>
                    <a:bodyPr/>
                    <a:lstStyle/>
                    <a:p>
                      <a:pPr algn="ctr" fontAlgn="b"/>
                      <a:r>
                        <a:rPr lang="en-US" sz="1400" u="none" strike="noStrike" dirty="0">
                          <a:effectLst/>
                        </a:rPr>
                        <a:t> 2.5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1214684762"/>
                  </a:ext>
                </a:extLst>
              </a:tr>
              <a:tr h="570937">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3</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Hardware/Infrastructure Setup</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4</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0</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3850698956"/>
                  </a:ext>
                </a:extLst>
              </a:tr>
              <a:tr h="289602">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4</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Others</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2</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2317927692"/>
                  </a:ext>
                </a:extLst>
              </a:tr>
              <a:tr h="302238">
                <a:tc>
                  <a:txBody>
                    <a:bodyPr/>
                    <a:lstStyle/>
                    <a:p>
                      <a:pPr algn="ctr" fontAlgn="b"/>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ctr"/>
                      <a:r>
                        <a:rPr lang="en-US" sz="1400" u="none" strike="noStrike" dirty="0">
                          <a:effectLst/>
                        </a:rPr>
                        <a:t>TOTAL</a:t>
                      </a:r>
                      <a:endParaRPr lang="en-US" sz="1400" b="1"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 12.5</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6270" marR="6270" marT="6270" marB="0" anchor="ctr"/>
                </a:tc>
                <a:extLst>
                  <a:ext uri="{0D108BD9-81ED-4DB2-BD59-A6C34878D82A}">
                    <a16:rowId xmlns:a16="http://schemas.microsoft.com/office/drawing/2014/main" val="3238835656"/>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583</Words>
  <Application>Microsoft Office PowerPoint</Application>
  <PresentationFormat>Custom</PresentationFormat>
  <Paragraphs>189</Paragraphs>
  <Slides>11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Inter Medium</vt:lpstr>
      <vt:lpstr>Open Sans</vt:lpstr>
      <vt:lpstr>Inter Ultra-Bold</vt:lpstr>
      <vt:lpstr>Inter Bold</vt:lpstr>
      <vt:lpstr>Arial</vt:lpstr>
      <vt:lpstr>Montserrat Semi-Bold</vt:lpstr>
      <vt:lpstr>Open Sans Bold</vt:lpstr>
      <vt:lpstr>Calibri</vt:lpstr>
      <vt:lpstr>Open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11</cp:revision>
  <dcterms:created xsi:type="dcterms:W3CDTF">2006-08-16T00:00:00Z</dcterms:created>
  <dcterms:modified xsi:type="dcterms:W3CDTF">2024-08-26T10:27:43Z</dcterms:modified>
  <dc:identifier>DAGO3sQAVF4</dc:identifier>
</cp:coreProperties>
</file>

<file path=docProps/thumbnail.jpeg>
</file>